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customXml/itemProps9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38" r:id="rId10"/>
  </p:sldMasterIdLst>
  <p:sldIdLst>
    <p:sldId id="256" r:id="rId11"/>
    <p:sldId id="268" r:id="rId12"/>
    <p:sldId id="269" r:id="rId13"/>
    <p:sldId id="270" r:id="rId14"/>
    <p:sldId id="271" r:id="rId15"/>
    <p:sldId id="273" r:id="rId16"/>
    <p:sldId id="272" r:id="rId17"/>
    <p:sldId id="274" r:id="rId18"/>
    <p:sldId id="275" r:id="rId19"/>
    <p:sldId id="276" r:id="rId20"/>
    <p:sldId id="260" r:id="rId21"/>
    <p:sldId id="267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047"/>
    <p:restoredTop sz="94694"/>
  </p:normalViewPr>
  <p:slideViewPr>
    <p:cSldViewPr snapToGrid="0">
      <p:cViewPr>
        <p:scale>
          <a:sx n="94" d="100"/>
          <a:sy n="94" d="100"/>
        </p:scale>
        <p:origin x="379" y="-29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customXml" Target="../customXml/item8.xml"/><Relationship Id="rId13" Type="http://schemas.openxmlformats.org/officeDocument/2006/relationships/slide" Target="slides/slide3.xml"/><Relationship Id="rId18" Type="http://schemas.openxmlformats.org/officeDocument/2006/relationships/slide" Target="slides/slide8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1.xml"/><Relationship Id="rId7" Type="http://schemas.openxmlformats.org/officeDocument/2006/relationships/customXml" Target="../customXml/item7.xml"/><Relationship Id="rId12" Type="http://schemas.openxmlformats.org/officeDocument/2006/relationships/slide" Target="slides/slide2.xml"/><Relationship Id="rId17" Type="http://schemas.openxmlformats.org/officeDocument/2006/relationships/slide" Target="slides/slide7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6.xml"/><Relationship Id="rId20" Type="http://schemas.openxmlformats.org/officeDocument/2006/relationships/slide" Target="slides/slide10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11" Type="http://schemas.openxmlformats.org/officeDocument/2006/relationships/slide" Target="slides/slide1.xml"/><Relationship Id="rId24" Type="http://schemas.openxmlformats.org/officeDocument/2006/relationships/viewProps" Target="viewProps.xml"/><Relationship Id="rId5" Type="http://schemas.openxmlformats.org/officeDocument/2006/relationships/customXml" Target="../customXml/item5.xml"/><Relationship Id="rId15" Type="http://schemas.openxmlformats.org/officeDocument/2006/relationships/slide" Target="slides/slide5.xml"/><Relationship Id="rId23" Type="http://schemas.openxmlformats.org/officeDocument/2006/relationships/presProps" Target="presProps.xml"/><Relationship Id="rId10" Type="http://schemas.openxmlformats.org/officeDocument/2006/relationships/slideMaster" Target="slideMasters/slideMaster1.xml"/><Relationship Id="rId19" Type="http://schemas.openxmlformats.org/officeDocument/2006/relationships/slide" Target="slides/slide9.xml"/><Relationship Id="rId4" Type="http://schemas.openxmlformats.org/officeDocument/2006/relationships/customXml" Target="../customXml/item4.xml"/><Relationship Id="rId9" Type="http://schemas.openxmlformats.org/officeDocument/2006/relationships/customXml" Target="../customXml/item9.xml"/><Relationship Id="rId14" Type="http://schemas.openxmlformats.org/officeDocument/2006/relationships/slide" Target="slides/slide4.xml"/><Relationship Id="rId22" Type="http://schemas.openxmlformats.org/officeDocument/2006/relationships/slide" Target="slides/slide1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033821-597E-4B4F-8572-5DA1CB1835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8640" y="950976"/>
            <a:ext cx="6509385" cy="3556730"/>
          </a:xfrm>
        </p:spPr>
        <p:txBody>
          <a:bodyPr anchor="t">
            <a:normAutofit/>
          </a:bodyPr>
          <a:lstStyle>
            <a:lvl1pPr algn="l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C38D70-8FF5-47D7-A0DD-087A227BC9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572000"/>
            <a:ext cx="6481953" cy="1485900"/>
          </a:xfrm>
        </p:spPr>
        <p:txBody>
          <a:bodyPr anchor="b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B5B485-516D-48B7-AF1D-69AEEA351A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18/08/2024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614DDB-2831-4FF8-9DA7-0449659D7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F178F6-65BA-4964-80E2-DB6EA3355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3431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307F1B-6F93-4E6E-8C8C-D01A9DEB6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7D2968-FE85-492F-A77B-1771F4EAA8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48641" y="2028826"/>
            <a:ext cx="11094348" cy="4029074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592DA2-B1FB-45C6-B10C-141AC2BFB3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18/08/2024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CA6D78-CE47-4CA7-B3B6-AFAE5175F6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EDC5C0-8780-4819-A8FC-32A0141D2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9732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7B8F9A8-05F2-4F79-B689-1FA2F31965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472612" y="952499"/>
            <a:ext cx="2207417" cy="5105401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D615BC-61CD-4D59-8E85-B59072E2B2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57924" y="952499"/>
            <a:ext cx="8914688" cy="5105401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F81C46-8CC0-4B79-AF2E-84C86C6A8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18/08/2024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A76817-4D29-4888-B68C-A35F5A069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A0B21A-30A9-4173-9E3F-D985B86A35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9375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A45AC-24E0-45A1-90C3-7BF96C3FC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018E1-7CA3-4B5E-9683-554FDFC63E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95D32D-7150-4DF2-B992-A2B4F5605D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18/08/2024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D03F0C-FCA3-464C-B6ED-864DB51E7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C41006-DAE1-4326-B1AE-FD527A653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0978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73B84-BE32-464A-A765-975C21B5CF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923" y="952500"/>
            <a:ext cx="6678695" cy="3962398"/>
          </a:xfrm>
        </p:spPr>
        <p:txBody>
          <a:bodyPr anchor="t"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0145C2-97CF-4887-904A-8ADC80525A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43860" y="952501"/>
            <a:ext cx="3500440" cy="396239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524559-DA32-4398-A8EE-EED2469D63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18/08/2024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967BE1-F1AC-4732-B52E-1C7D63DEF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A13C03-DDF0-48C6-B1BF-D28875F82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3236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6F411-42B3-4A17-BE7E-861BE7E7D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8E0603-F4C0-40AC-A53E-40449D53D7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48640" y="2029968"/>
            <a:ext cx="5281506" cy="41481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BC5634-2887-4182-A9BE-B382357D4F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57928" y="2029968"/>
            <a:ext cx="5281506" cy="41481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6B6E74-28E1-4684-B515-4265ED7B1E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18/08/2024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D375EA-A8F8-485D-A82F-CD85D4C9E1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D9E4B0-F5E3-407F-A548-B616E7749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5407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82161A-7627-4D64-AF08-10D702AFE2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659" y="950976"/>
            <a:ext cx="10802729" cy="8817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3B6884-07D8-4CC4-BE99-516F1433BE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2918" y="1832772"/>
            <a:ext cx="5281507" cy="742638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13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82C638-B5A8-4F8C-85AE-33BEAF54C0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8640" y="2600531"/>
            <a:ext cx="5281507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0D1933-A703-4BDC-A697-728E899EED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57927" y="1832772"/>
            <a:ext cx="5283202" cy="742638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13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925DBD-4D51-4A2D-B1E4-6D094CD1E8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57927" y="2600531"/>
            <a:ext cx="5283202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62636E2-E26E-42F7-9E05-3F756C7D1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18/08/2024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F7281B-0E5C-421E-AFFE-775F57C5DD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E483462-E410-4DC7-AE53-27AABECFE6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3289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CFA68-31B5-48C5-929A-842FDF0FD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5A2600-419E-46E9-946F-FBDEDBA1D4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18/08/2024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85F9A9-98FF-4653-A570-9F351A1AB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D44457-95F1-4B15-A647-B14F91F7A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8301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519EABA-1008-4E49-9184-3A946ECD71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18/08/2024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5C3BD0-269D-4127-B5F7-84B0D8A74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623447-C740-4495-93EC-7252B1B92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3469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D1155-71E7-4F0A-BB62-933743CF6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52500"/>
            <a:ext cx="4124084" cy="2362200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B6D44-5A1E-4176-8766-4B81E045D5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00700" y="952500"/>
            <a:ext cx="5934074" cy="490855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810EC6-11DD-4B5D-A2D2-4DCF73E583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48641" y="3429000"/>
            <a:ext cx="4124084" cy="24399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5DFCDF-666E-4DB4-A1C0-79D40A0070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18/08/2024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3A69AC-15E6-4B19-A59D-DBDBE923DB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79F0EE-74DE-4FEC-81E9-E40D53397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1835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A3CA4F-6508-4AD6-8367-A0288D888D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1" y="952500"/>
            <a:ext cx="4124084" cy="2397918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906BFCD-2F93-4D99-89EA-F0359FB782B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22119" y="987425"/>
            <a:ext cx="6022181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F4C1F7-1272-41C8-8C29-676316D02D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48641" y="3429000"/>
            <a:ext cx="4124084" cy="24399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CDD491-0FE6-4B42-AAA6-B698E46F1A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18/08/2024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58F83F-4E9F-4607-A69B-DFC932560A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324484-C6E4-4D8A-BDAB-09B1FBB43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376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F90E843-90BA-4A7D-8F9F-FFE49387A6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39" y="950976"/>
            <a:ext cx="10995659" cy="10778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F7CA62-9B55-49B4-94B6-EAAF7D5AE0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8641" y="2028826"/>
            <a:ext cx="10995660" cy="40290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3CEA03-AAFA-4A69-A3DA-1DD0EF273F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88729" y="6449535"/>
            <a:ext cx="2983095" cy="308453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4CDE23C7-78A4-413A-A84B-93D4CC0A9EB1}" type="datetimeFigureOut">
              <a:rPr lang="en-US" smtClean="0"/>
              <a:pPr/>
              <a:t>18/08/2024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E97F43-1ECB-4FC2-863E-26CEE24A00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7924" y="17377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C7F9D8-4B2E-4871-B2AE-EFC06BE231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10710" y="6449535"/>
            <a:ext cx="932279" cy="308453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6CB39E08-E0E5-4B1A-8F7D-08FE7678A3B6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62919E4-C488-4107-9EF1-66152F848008}"/>
              </a:ext>
            </a:extLst>
          </p:cNvPr>
          <p:cNvCxnSpPr>
            <a:cxnSpLocks/>
          </p:cNvCxnSpPr>
          <p:nvPr/>
        </p:nvCxnSpPr>
        <p:spPr>
          <a:xfrm>
            <a:off x="643467" y="678719"/>
            <a:ext cx="1090506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BF79732-4088-424C-A653-4534E4389443}"/>
              </a:ext>
            </a:extLst>
          </p:cNvPr>
          <p:cNvCxnSpPr>
            <a:cxnSpLocks/>
          </p:cNvCxnSpPr>
          <p:nvPr/>
        </p:nvCxnSpPr>
        <p:spPr>
          <a:xfrm>
            <a:off x="643467" y="6309695"/>
            <a:ext cx="10905066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36586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7" r:id="rId1"/>
    <p:sldLayoutId id="2147483828" r:id="rId2"/>
    <p:sldLayoutId id="2147483829" r:id="rId3"/>
    <p:sldLayoutId id="2147483830" r:id="rId4"/>
    <p:sldLayoutId id="2147483831" r:id="rId5"/>
    <p:sldLayoutId id="2147483837" r:id="rId6"/>
    <p:sldLayoutId id="2147483832" r:id="rId7"/>
    <p:sldLayoutId id="2147483833" r:id="rId8"/>
    <p:sldLayoutId id="2147483834" r:id="rId9"/>
    <p:sldLayoutId id="2147483836" r:id="rId10"/>
    <p:sldLayoutId id="2147483835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3444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Layout" Target="../slideLayouts/slideLayout2.xml"/><Relationship Id="rId1" Type="http://schemas.openxmlformats.org/officeDocument/2006/relationships/customXml" Target="../../customXml/item9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customXml" Target="../../customXml/item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customXml" Target="../../customXml/item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customXml" Target="../../customXml/item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2.xml"/><Relationship Id="rId1" Type="http://schemas.openxmlformats.org/officeDocument/2006/relationships/customXml" Target="../../customXml/item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2.xml"/><Relationship Id="rId1" Type="http://schemas.openxmlformats.org/officeDocument/2006/relationships/customXml" Target="../../customXml/item6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2.xml"/><Relationship Id="rId1" Type="http://schemas.openxmlformats.org/officeDocument/2006/relationships/customXml" Target="../../customXml/item5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2.xml"/><Relationship Id="rId1" Type="http://schemas.openxmlformats.org/officeDocument/2006/relationships/customXml" Target="../../customXml/item7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2.xml"/><Relationship Id="rId1" Type="http://schemas.openxmlformats.org/officeDocument/2006/relationships/customXml" Target="../../customXml/item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DC591C09-04EE-41A7-BC35-466CD8800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9FD6A395-8B77-4B2D-AA7E-1B4CE370CB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 descr="Colourful pills stacked to make a bar graph">
            <a:extLst>
              <a:ext uri="{FF2B5EF4-FFF2-40B4-BE49-F238E27FC236}">
                <a16:creationId xmlns:a16="http://schemas.microsoft.com/office/drawing/2014/main" id="{576966D1-BD6F-9F58-7767-E92DEC936BF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4000"/>
          </a:blip>
          <a:srcRect t="9091" b="9091"/>
          <a:stretch/>
        </p:blipFill>
        <p:spPr>
          <a:xfrm>
            <a:off x="21" y="0"/>
            <a:ext cx="1219197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5F2E5E2-B2D4-A4C0-670F-5FAF25D82E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4188" y="1017706"/>
            <a:ext cx="5448300" cy="2476501"/>
          </a:xfrm>
        </p:spPr>
        <p:txBody>
          <a:bodyPr>
            <a:normAutofit/>
          </a:bodyPr>
          <a:lstStyle/>
          <a:p>
            <a:r>
              <a:rPr lang="en-IN" b="1" i="0" dirty="0">
                <a:solidFill>
                  <a:schemeClr val="bg1"/>
                </a:solidFill>
                <a:effectLst/>
                <a:latin typeface="-apple-system"/>
              </a:rPr>
              <a:t>Data Analysis </a:t>
            </a:r>
            <a:r>
              <a:rPr lang="en-IN" b="1" dirty="0">
                <a:solidFill>
                  <a:schemeClr val="bg1"/>
                </a:solidFill>
                <a:latin typeface="-apple-system"/>
              </a:rPr>
              <a:t>&amp;</a:t>
            </a:r>
            <a:br>
              <a:rPr lang="en-IN" b="1" i="0" dirty="0">
                <a:solidFill>
                  <a:schemeClr val="bg1"/>
                </a:solidFill>
                <a:effectLst/>
                <a:latin typeface="-apple-system"/>
              </a:rPr>
            </a:br>
            <a:r>
              <a:rPr lang="en-IN" b="1" i="0" dirty="0">
                <a:solidFill>
                  <a:schemeClr val="bg1"/>
                </a:solidFill>
                <a:effectLst/>
                <a:latin typeface="-apple-system"/>
              </a:rPr>
              <a:t>Visualization for FDA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D348EA-6C7A-6BAE-92F0-2AFDF2C04E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9324" y="1899208"/>
            <a:ext cx="4814316" cy="1778503"/>
          </a:xfrm>
        </p:spPr>
        <p:txBody>
          <a:bodyPr anchor="b">
            <a:normAutofit/>
          </a:bodyPr>
          <a:lstStyle/>
          <a:p>
            <a:r>
              <a:rPr lang="en-US" b="1" dirty="0">
                <a:solidFill>
                  <a:srgbClr val="FFFFFF"/>
                </a:solidFill>
              </a:rPr>
              <a:t>SQL &amp; Power BI Analysis</a:t>
            </a:r>
          </a:p>
          <a:p>
            <a:endParaRPr lang="en-US" dirty="0">
              <a:solidFill>
                <a:srgbClr val="FFFFFF"/>
              </a:solidFill>
            </a:endParaRP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1C5372E1-5D0A-4FE4-B20F-D0CF85FD06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3467" y="678719"/>
            <a:ext cx="10905066" cy="0"/>
          </a:xfrm>
          <a:prstGeom prst="line">
            <a:avLst/>
          </a:prstGeom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513081F5-C318-4421-A7E9-D7F6810B65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3467" y="6309695"/>
            <a:ext cx="10905066" cy="0"/>
          </a:xfrm>
          <a:prstGeom prst="line">
            <a:avLst/>
          </a:prstGeom>
          <a:ln w="63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Subtitle 2">
            <a:extLst>
              <a:ext uri="{FF2B5EF4-FFF2-40B4-BE49-F238E27FC236}">
                <a16:creationId xmlns:a16="http://schemas.microsoft.com/office/drawing/2014/main" id="{5634DB0B-98A8-BE55-017F-4A93CDECA7B1}"/>
              </a:ext>
            </a:extLst>
          </p:cNvPr>
          <p:cNvSpPr txBox="1">
            <a:spLocks/>
          </p:cNvSpPr>
          <p:nvPr/>
        </p:nvSpPr>
        <p:spPr>
          <a:xfrm>
            <a:off x="8275029" y="4902013"/>
            <a:ext cx="4814316" cy="177850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>
                <a:solidFill>
                  <a:srgbClr val="FFFFFF"/>
                </a:solidFill>
              </a:rPr>
              <a:t>By </a:t>
            </a:r>
            <a:r>
              <a:rPr lang="en-US" sz="1600" b="1" dirty="0" err="1">
                <a:solidFill>
                  <a:srgbClr val="FFFFFF"/>
                </a:solidFill>
              </a:rPr>
              <a:t>Madhumita</a:t>
            </a:r>
            <a:r>
              <a:rPr lang="en-US" sz="1600" b="1" dirty="0">
                <a:solidFill>
                  <a:srgbClr val="FFFFFF"/>
                </a:solidFill>
              </a:rPr>
              <a:t> Chakraborty</a:t>
            </a:r>
          </a:p>
          <a:p>
            <a:endParaRPr lang="en-US" sz="16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50203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B10D4-8904-B198-B33F-1F5EEE81A9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1" y="124863"/>
            <a:ext cx="10995659" cy="107784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IN" dirty="0"/>
              <a:t>Therapeutic Classes Analysis</a:t>
            </a:r>
          </a:p>
        </p:txBody>
      </p:sp>
      <p:grpSp>
        <p:nvGrpSpPr>
          <p:cNvPr id="4" name="Google Shape;5184;p203">
            <a:extLst>
              <a:ext uri="{FF2B5EF4-FFF2-40B4-BE49-F238E27FC236}">
                <a16:creationId xmlns:a16="http://schemas.microsoft.com/office/drawing/2014/main" id="{05E85F78-44E1-2D2C-964E-EF0E3791834B}"/>
              </a:ext>
            </a:extLst>
          </p:cNvPr>
          <p:cNvGrpSpPr/>
          <p:nvPr/>
        </p:nvGrpSpPr>
        <p:grpSpPr>
          <a:xfrm>
            <a:off x="7397091" y="1814496"/>
            <a:ext cx="4399574" cy="3268251"/>
            <a:chOff x="5514699" y="3449905"/>
            <a:chExt cx="3354901" cy="1519220"/>
          </a:xfrm>
        </p:grpSpPr>
        <p:sp>
          <p:nvSpPr>
            <p:cNvPr id="6" name="Google Shape;5185;p203">
              <a:extLst>
                <a:ext uri="{FF2B5EF4-FFF2-40B4-BE49-F238E27FC236}">
                  <a16:creationId xmlns:a16="http://schemas.microsoft.com/office/drawing/2014/main" id="{CF0FE07E-13C1-8C73-4E4A-DFBB67FF245E}"/>
                </a:ext>
              </a:extLst>
            </p:cNvPr>
            <p:cNvSpPr/>
            <p:nvPr/>
          </p:nvSpPr>
          <p:spPr>
            <a:xfrm>
              <a:off x="5514699" y="3449905"/>
              <a:ext cx="2618588" cy="194870"/>
            </a:xfrm>
            <a:prstGeom prst="round1Rect">
              <a:avLst>
                <a:gd name="adj" fmla="val 30370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 b="0" i="0" u="none" strike="noStrike" cap="none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endParaRPr>
            </a:p>
          </p:txBody>
        </p:sp>
        <p:sp>
          <p:nvSpPr>
            <p:cNvPr id="7" name="Google Shape;5186;p203">
              <a:extLst>
                <a:ext uri="{FF2B5EF4-FFF2-40B4-BE49-F238E27FC236}">
                  <a16:creationId xmlns:a16="http://schemas.microsoft.com/office/drawing/2014/main" id="{49CA7B91-E9F9-E6A6-D530-C72AE9BAD34D}"/>
                </a:ext>
              </a:extLst>
            </p:cNvPr>
            <p:cNvSpPr/>
            <p:nvPr/>
          </p:nvSpPr>
          <p:spPr>
            <a:xfrm>
              <a:off x="5514700" y="3609225"/>
              <a:ext cx="3354900" cy="1359900"/>
            </a:xfrm>
            <a:prstGeom prst="round2DiagRect">
              <a:avLst>
                <a:gd name="adj1" fmla="val 3422"/>
                <a:gd name="adj2" fmla="val 0"/>
              </a:avLst>
            </a:prstGeom>
            <a:solidFill>
              <a:srgbClr val="FFFFFF"/>
            </a:solidFill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 b="0" i="0" u="none" strike="noStrike" cap="none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endParaRPr>
            </a:p>
          </p:txBody>
        </p:sp>
        <p:sp>
          <p:nvSpPr>
            <p:cNvPr id="8" name="Google Shape;5187;p203">
              <a:extLst>
                <a:ext uri="{FF2B5EF4-FFF2-40B4-BE49-F238E27FC236}">
                  <a16:creationId xmlns:a16="http://schemas.microsoft.com/office/drawing/2014/main" id="{CF01D160-874F-5932-D086-988626640CE2}"/>
                </a:ext>
              </a:extLst>
            </p:cNvPr>
            <p:cNvSpPr txBox="1"/>
            <p:nvPr/>
          </p:nvSpPr>
          <p:spPr>
            <a:xfrm>
              <a:off x="5570900" y="3452925"/>
              <a:ext cx="2031000" cy="13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1" i="0" u="none" strike="noStrike" cap="none" dirty="0">
                  <a:solidFill>
                    <a:srgbClr val="FFFFFF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rPr>
                <a:t>Key Insights</a:t>
              </a:r>
              <a:endParaRPr sz="1200" b="1" i="0" u="none" strike="noStrike" cap="none" dirty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endParaRPr>
            </a:p>
          </p:txBody>
        </p:sp>
        <p:sp>
          <p:nvSpPr>
            <p:cNvPr id="9" name="Google Shape;5188;p203">
              <a:extLst>
                <a:ext uri="{FF2B5EF4-FFF2-40B4-BE49-F238E27FC236}">
                  <a16:creationId xmlns:a16="http://schemas.microsoft.com/office/drawing/2014/main" id="{7B092403-F5DC-1937-0184-A92F44DDF181}"/>
                </a:ext>
              </a:extLst>
            </p:cNvPr>
            <p:cNvSpPr txBox="1"/>
            <p:nvPr/>
          </p:nvSpPr>
          <p:spPr>
            <a:xfrm>
              <a:off x="5570900" y="3676875"/>
              <a:ext cx="3242100" cy="1244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101600" marR="0" lvl="0" indent="-635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Arial"/>
                <a:buNone/>
              </a:pPr>
              <a:endParaRPr sz="1000" b="0" i="0" u="none" strike="noStrike" cap="none" dirty="0">
                <a:solidFill>
                  <a:schemeClr val="dk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endParaRPr>
            </a:p>
            <a:p>
              <a:pPr marL="101600" marR="0" lvl="0" indent="-635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Arial"/>
                <a:buNone/>
              </a:pPr>
              <a:endParaRPr sz="1000" b="0" i="0" u="none" strike="noStrike" cap="none" dirty="0">
                <a:solidFill>
                  <a:schemeClr val="dk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endParaRPr>
            </a:p>
            <a:p>
              <a:pPr marL="101600" marR="0" lvl="0" indent="-635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Arial"/>
                <a:buNone/>
              </a:pPr>
              <a:endParaRPr sz="1000" b="0" i="0" u="none" strike="noStrike" cap="none" dirty="0">
                <a:solidFill>
                  <a:schemeClr val="dk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endParaRPr>
            </a:p>
          </p:txBody>
        </p:sp>
      </p:grpSp>
      <p:grpSp>
        <p:nvGrpSpPr>
          <p:cNvPr id="10" name="Google Shape;5197;p203">
            <a:extLst>
              <a:ext uri="{FF2B5EF4-FFF2-40B4-BE49-F238E27FC236}">
                <a16:creationId xmlns:a16="http://schemas.microsoft.com/office/drawing/2014/main" id="{D903755B-9715-C271-BDAA-15C5D47F28A9}"/>
              </a:ext>
            </a:extLst>
          </p:cNvPr>
          <p:cNvGrpSpPr/>
          <p:nvPr/>
        </p:nvGrpSpPr>
        <p:grpSpPr>
          <a:xfrm>
            <a:off x="463066" y="783771"/>
            <a:ext cx="6654242" cy="5377543"/>
            <a:chOff x="274324" y="1507775"/>
            <a:chExt cx="5074201" cy="3310200"/>
          </a:xfrm>
        </p:grpSpPr>
        <p:sp>
          <p:nvSpPr>
            <p:cNvPr id="11" name="Google Shape;5198;p203">
              <a:extLst>
                <a:ext uri="{FF2B5EF4-FFF2-40B4-BE49-F238E27FC236}">
                  <a16:creationId xmlns:a16="http://schemas.microsoft.com/office/drawing/2014/main" id="{133991DC-B935-D561-D806-9D591B1509C8}"/>
                </a:ext>
              </a:extLst>
            </p:cNvPr>
            <p:cNvSpPr/>
            <p:nvPr/>
          </p:nvSpPr>
          <p:spPr>
            <a:xfrm>
              <a:off x="274324" y="1507775"/>
              <a:ext cx="4179187" cy="274200"/>
            </a:xfrm>
            <a:prstGeom prst="round1Rect">
              <a:avLst>
                <a:gd name="adj" fmla="val 30370"/>
              </a:avLst>
            </a:pr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 b="0" i="0" u="none" strike="noStrike" cap="none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endParaRPr>
            </a:p>
          </p:txBody>
        </p:sp>
        <p:sp>
          <p:nvSpPr>
            <p:cNvPr id="12" name="Google Shape;5199;p203">
              <a:extLst>
                <a:ext uri="{FF2B5EF4-FFF2-40B4-BE49-F238E27FC236}">
                  <a16:creationId xmlns:a16="http://schemas.microsoft.com/office/drawing/2014/main" id="{FD6D6897-3A05-7A4E-6D10-7C46DCCD898D}"/>
                </a:ext>
              </a:extLst>
            </p:cNvPr>
            <p:cNvSpPr/>
            <p:nvPr/>
          </p:nvSpPr>
          <p:spPr>
            <a:xfrm>
              <a:off x="274325" y="1723475"/>
              <a:ext cx="5074200" cy="3094500"/>
            </a:xfrm>
            <a:prstGeom prst="round2DiagRect">
              <a:avLst>
                <a:gd name="adj1" fmla="val 1979"/>
                <a:gd name="adj2" fmla="val 0"/>
              </a:avLst>
            </a:prstGeom>
            <a:solidFill>
              <a:srgbClr val="FFFFFF"/>
            </a:solidFill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 b="0" i="0" u="none" strike="noStrike" cap="none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endParaRPr>
            </a:p>
          </p:txBody>
        </p:sp>
        <p:sp>
          <p:nvSpPr>
            <p:cNvPr id="13" name="Google Shape;5200;p203">
              <a:extLst>
                <a:ext uri="{FF2B5EF4-FFF2-40B4-BE49-F238E27FC236}">
                  <a16:creationId xmlns:a16="http://schemas.microsoft.com/office/drawing/2014/main" id="{07189314-6A20-E5EB-2AE6-C6BF00E249A8}"/>
                </a:ext>
              </a:extLst>
            </p:cNvPr>
            <p:cNvSpPr txBox="1"/>
            <p:nvPr/>
          </p:nvSpPr>
          <p:spPr>
            <a:xfrm>
              <a:off x="334873" y="1507775"/>
              <a:ext cx="2690881" cy="21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1" i="0" u="none" strike="noStrike" cap="none" dirty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rPr>
                <a:t>Drug Approval by Therapeutic Classes</a:t>
              </a:r>
              <a:endParaRPr sz="1200" b="1" i="0" u="none" strike="noStrike" cap="none" dirty="0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endParaRPr>
            </a:p>
          </p:txBody>
        </p:sp>
      </p:grpSp>
      <p:cxnSp>
        <p:nvCxnSpPr>
          <p:cNvPr id="14" name="Google Shape;5203;p203">
            <a:extLst>
              <a:ext uri="{FF2B5EF4-FFF2-40B4-BE49-F238E27FC236}">
                <a16:creationId xmlns:a16="http://schemas.microsoft.com/office/drawing/2014/main" id="{4AD9E587-E827-CE64-18DC-CF40BF380CF1}"/>
              </a:ext>
            </a:extLst>
          </p:cNvPr>
          <p:cNvCxnSpPr/>
          <p:nvPr/>
        </p:nvCxnSpPr>
        <p:spPr>
          <a:xfrm>
            <a:off x="7226268" y="999869"/>
            <a:ext cx="0" cy="4760771"/>
          </a:xfrm>
          <a:prstGeom prst="straightConnector1">
            <a:avLst/>
          </a:prstGeom>
          <a:noFill/>
          <a:ln w="9525" cap="flat" cmpd="sng">
            <a:solidFill>
              <a:srgbClr val="7D7D7D"/>
            </a:solidFill>
            <a:prstDash val="dot"/>
            <a:round/>
            <a:headEnd type="none" w="sm" len="sm"/>
            <a:tailEnd type="none" w="sm" len="sm"/>
          </a:ln>
        </p:spPr>
      </p:cxnSp>
      <p:sp>
        <p:nvSpPr>
          <p:cNvPr id="15" name="Google Shape;5202;p203">
            <a:extLst>
              <a:ext uri="{FF2B5EF4-FFF2-40B4-BE49-F238E27FC236}">
                <a16:creationId xmlns:a16="http://schemas.microsoft.com/office/drawing/2014/main" id="{D0913176-BC04-87C0-F713-CFDE02AEC620}"/>
              </a:ext>
            </a:extLst>
          </p:cNvPr>
          <p:cNvSpPr/>
          <p:nvPr/>
        </p:nvSpPr>
        <p:spPr>
          <a:xfrm>
            <a:off x="11410666" y="4647826"/>
            <a:ext cx="311774" cy="370706"/>
          </a:xfrm>
          <a:custGeom>
            <a:avLst/>
            <a:gdLst/>
            <a:ahLst/>
            <a:cxnLst/>
            <a:rect l="l" t="t" r="r" b="b"/>
            <a:pathLst>
              <a:path w="576" h="576" extrusionOk="0">
                <a:moveTo>
                  <a:pt x="0" y="0"/>
                </a:moveTo>
                <a:cubicBezTo>
                  <a:pt x="0" y="576"/>
                  <a:pt x="0" y="576"/>
                  <a:pt x="0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0"/>
                  <a:pt x="576" y="0"/>
                  <a:pt x="576" y="0"/>
                </a:cubicBezTo>
                <a:lnTo>
                  <a:pt x="0" y="0"/>
                </a:lnTo>
                <a:close/>
                <a:moveTo>
                  <a:pt x="551" y="551"/>
                </a:moveTo>
                <a:cubicBezTo>
                  <a:pt x="25" y="551"/>
                  <a:pt x="25" y="551"/>
                  <a:pt x="25" y="551"/>
                </a:cubicBezTo>
                <a:cubicBezTo>
                  <a:pt x="25" y="25"/>
                  <a:pt x="25" y="25"/>
                  <a:pt x="25" y="25"/>
                </a:cubicBezTo>
                <a:cubicBezTo>
                  <a:pt x="551" y="25"/>
                  <a:pt x="551" y="25"/>
                  <a:pt x="551" y="25"/>
                </a:cubicBezTo>
                <a:lnTo>
                  <a:pt x="551" y="551"/>
                </a:lnTo>
                <a:close/>
                <a:moveTo>
                  <a:pt x="130" y="215"/>
                </a:moveTo>
                <a:cubicBezTo>
                  <a:pt x="155" y="215"/>
                  <a:pt x="176" y="194"/>
                  <a:pt x="176" y="169"/>
                </a:cubicBezTo>
                <a:cubicBezTo>
                  <a:pt x="176" y="144"/>
                  <a:pt x="155" y="124"/>
                  <a:pt x="130" y="124"/>
                </a:cubicBezTo>
                <a:cubicBezTo>
                  <a:pt x="105" y="124"/>
                  <a:pt x="85" y="144"/>
                  <a:pt x="85" y="169"/>
                </a:cubicBezTo>
                <a:cubicBezTo>
                  <a:pt x="85" y="194"/>
                  <a:pt x="105" y="215"/>
                  <a:pt x="130" y="215"/>
                </a:cubicBezTo>
                <a:close/>
                <a:moveTo>
                  <a:pt x="130" y="148"/>
                </a:moveTo>
                <a:cubicBezTo>
                  <a:pt x="142" y="148"/>
                  <a:pt x="151" y="158"/>
                  <a:pt x="151" y="169"/>
                </a:cubicBezTo>
                <a:cubicBezTo>
                  <a:pt x="151" y="181"/>
                  <a:pt x="142" y="190"/>
                  <a:pt x="130" y="190"/>
                </a:cubicBezTo>
                <a:cubicBezTo>
                  <a:pt x="119" y="190"/>
                  <a:pt x="109" y="181"/>
                  <a:pt x="109" y="169"/>
                </a:cubicBezTo>
                <a:cubicBezTo>
                  <a:pt x="109" y="158"/>
                  <a:pt x="119" y="148"/>
                  <a:pt x="130" y="148"/>
                </a:cubicBezTo>
                <a:close/>
                <a:moveTo>
                  <a:pt x="494" y="182"/>
                </a:moveTo>
                <a:cubicBezTo>
                  <a:pt x="217" y="182"/>
                  <a:pt x="217" y="182"/>
                  <a:pt x="217" y="182"/>
                </a:cubicBezTo>
                <a:cubicBezTo>
                  <a:pt x="217" y="157"/>
                  <a:pt x="217" y="157"/>
                  <a:pt x="217" y="157"/>
                </a:cubicBezTo>
                <a:cubicBezTo>
                  <a:pt x="494" y="157"/>
                  <a:pt x="494" y="157"/>
                  <a:pt x="494" y="157"/>
                </a:cubicBezTo>
                <a:lnTo>
                  <a:pt x="494" y="182"/>
                </a:lnTo>
                <a:close/>
                <a:moveTo>
                  <a:pt x="130" y="358"/>
                </a:moveTo>
                <a:cubicBezTo>
                  <a:pt x="155" y="358"/>
                  <a:pt x="176" y="337"/>
                  <a:pt x="176" y="312"/>
                </a:cubicBezTo>
                <a:cubicBezTo>
                  <a:pt x="176" y="287"/>
                  <a:pt x="155" y="267"/>
                  <a:pt x="130" y="267"/>
                </a:cubicBezTo>
                <a:cubicBezTo>
                  <a:pt x="105" y="267"/>
                  <a:pt x="85" y="287"/>
                  <a:pt x="85" y="312"/>
                </a:cubicBezTo>
                <a:cubicBezTo>
                  <a:pt x="85" y="337"/>
                  <a:pt x="105" y="358"/>
                  <a:pt x="130" y="358"/>
                </a:cubicBezTo>
                <a:close/>
                <a:moveTo>
                  <a:pt x="130" y="291"/>
                </a:moveTo>
                <a:cubicBezTo>
                  <a:pt x="142" y="291"/>
                  <a:pt x="151" y="301"/>
                  <a:pt x="151" y="312"/>
                </a:cubicBezTo>
                <a:cubicBezTo>
                  <a:pt x="151" y="324"/>
                  <a:pt x="142" y="333"/>
                  <a:pt x="130" y="333"/>
                </a:cubicBezTo>
                <a:cubicBezTo>
                  <a:pt x="119" y="333"/>
                  <a:pt x="109" y="324"/>
                  <a:pt x="109" y="312"/>
                </a:cubicBezTo>
                <a:cubicBezTo>
                  <a:pt x="109" y="301"/>
                  <a:pt x="119" y="291"/>
                  <a:pt x="130" y="291"/>
                </a:cubicBezTo>
                <a:close/>
                <a:moveTo>
                  <a:pt x="494" y="325"/>
                </a:moveTo>
                <a:cubicBezTo>
                  <a:pt x="217" y="325"/>
                  <a:pt x="217" y="325"/>
                  <a:pt x="217" y="325"/>
                </a:cubicBezTo>
                <a:cubicBezTo>
                  <a:pt x="217" y="300"/>
                  <a:pt x="217" y="300"/>
                  <a:pt x="217" y="300"/>
                </a:cubicBezTo>
                <a:cubicBezTo>
                  <a:pt x="494" y="300"/>
                  <a:pt x="494" y="300"/>
                  <a:pt x="494" y="300"/>
                </a:cubicBezTo>
                <a:lnTo>
                  <a:pt x="494" y="325"/>
                </a:lnTo>
                <a:close/>
                <a:moveTo>
                  <a:pt x="130" y="501"/>
                </a:moveTo>
                <a:cubicBezTo>
                  <a:pt x="155" y="501"/>
                  <a:pt x="176" y="480"/>
                  <a:pt x="176" y="455"/>
                </a:cubicBezTo>
                <a:cubicBezTo>
                  <a:pt x="176" y="430"/>
                  <a:pt x="155" y="410"/>
                  <a:pt x="130" y="410"/>
                </a:cubicBezTo>
                <a:cubicBezTo>
                  <a:pt x="105" y="410"/>
                  <a:pt x="85" y="430"/>
                  <a:pt x="85" y="455"/>
                </a:cubicBezTo>
                <a:cubicBezTo>
                  <a:pt x="85" y="480"/>
                  <a:pt x="105" y="501"/>
                  <a:pt x="130" y="501"/>
                </a:cubicBezTo>
                <a:close/>
                <a:moveTo>
                  <a:pt x="130" y="434"/>
                </a:moveTo>
                <a:cubicBezTo>
                  <a:pt x="142" y="434"/>
                  <a:pt x="151" y="444"/>
                  <a:pt x="151" y="455"/>
                </a:cubicBezTo>
                <a:cubicBezTo>
                  <a:pt x="151" y="467"/>
                  <a:pt x="142" y="476"/>
                  <a:pt x="130" y="476"/>
                </a:cubicBezTo>
                <a:cubicBezTo>
                  <a:pt x="119" y="476"/>
                  <a:pt x="109" y="467"/>
                  <a:pt x="109" y="455"/>
                </a:cubicBezTo>
                <a:cubicBezTo>
                  <a:pt x="109" y="444"/>
                  <a:pt x="119" y="434"/>
                  <a:pt x="130" y="434"/>
                </a:cubicBezTo>
                <a:close/>
                <a:moveTo>
                  <a:pt x="494" y="468"/>
                </a:moveTo>
                <a:cubicBezTo>
                  <a:pt x="217" y="468"/>
                  <a:pt x="217" y="468"/>
                  <a:pt x="217" y="468"/>
                </a:cubicBezTo>
                <a:cubicBezTo>
                  <a:pt x="217" y="443"/>
                  <a:pt x="217" y="443"/>
                  <a:pt x="217" y="443"/>
                </a:cubicBezTo>
                <a:cubicBezTo>
                  <a:pt x="494" y="443"/>
                  <a:pt x="494" y="443"/>
                  <a:pt x="494" y="443"/>
                </a:cubicBezTo>
                <a:lnTo>
                  <a:pt x="494" y="46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 i="0" u="none" strike="noStrike" cap="none">
              <a:solidFill>
                <a:srgbClr val="D04A02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sp>
        <p:nvSpPr>
          <p:cNvPr id="16" name="Google Shape;1677;p163">
            <a:extLst>
              <a:ext uri="{FF2B5EF4-FFF2-40B4-BE49-F238E27FC236}">
                <a16:creationId xmlns:a16="http://schemas.microsoft.com/office/drawing/2014/main" id="{2827A63C-EF9F-4EB4-272D-2C89DE7AB961}"/>
              </a:ext>
            </a:extLst>
          </p:cNvPr>
          <p:cNvSpPr/>
          <p:nvPr/>
        </p:nvSpPr>
        <p:spPr>
          <a:xfrm>
            <a:off x="6628845" y="5667347"/>
            <a:ext cx="407550" cy="438415"/>
          </a:xfrm>
          <a:custGeom>
            <a:avLst/>
            <a:gdLst/>
            <a:ahLst/>
            <a:cxnLst/>
            <a:rect l="l" t="t" r="r" b="b"/>
            <a:pathLst>
              <a:path w="347" h="346" extrusionOk="0">
                <a:moveTo>
                  <a:pt x="0" y="0"/>
                </a:moveTo>
                <a:cubicBezTo>
                  <a:pt x="0" y="346"/>
                  <a:pt x="0" y="346"/>
                  <a:pt x="0" y="346"/>
                </a:cubicBezTo>
                <a:cubicBezTo>
                  <a:pt x="347" y="346"/>
                  <a:pt x="347" y="346"/>
                  <a:pt x="347" y="346"/>
                </a:cubicBezTo>
                <a:cubicBezTo>
                  <a:pt x="347" y="0"/>
                  <a:pt x="347" y="0"/>
                  <a:pt x="347" y="0"/>
                </a:cubicBezTo>
                <a:lnTo>
                  <a:pt x="0" y="0"/>
                </a:lnTo>
                <a:close/>
                <a:moveTo>
                  <a:pt x="332" y="332"/>
                </a:moveTo>
                <a:cubicBezTo>
                  <a:pt x="15" y="332"/>
                  <a:pt x="15" y="332"/>
                  <a:pt x="15" y="332"/>
                </a:cubicBezTo>
                <a:cubicBezTo>
                  <a:pt x="15" y="15"/>
                  <a:pt x="15" y="15"/>
                  <a:pt x="15" y="15"/>
                </a:cubicBezTo>
                <a:cubicBezTo>
                  <a:pt x="332" y="15"/>
                  <a:pt x="332" y="15"/>
                  <a:pt x="332" y="15"/>
                </a:cubicBezTo>
                <a:lnTo>
                  <a:pt x="332" y="332"/>
                </a:lnTo>
                <a:close/>
                <a:moveTo>
                  <a:pt x="48" y="309"/>
                </a:moveTo>
                <a:cubicBezTo>
                  <a:pt x="133" y="224"/>
                  <a:pt x="133" y="224"/>
                  <a:pt x="133" y="224"/>
                </a:cubicBezTo>
                <a:cubicBezTo>
                  <a:pt x="153" y="241"/>
                  <a:pt x="178" y="250"/>
                  <a:pt x="204" y="250"/>
                </a:cubicBezTo>
                <a:cubicBezTo>
                  <a:pt x="233" y="250"/>
                  <a:pt x="260" y="239"/>
                  <a:pt x="280" y="219"/>
                </a:cubicBezTo>
                <a:cubicBezTo>
                  <a:pt x="322" y="177"/>
                  <a:pt x="322" y="109"/>
                  <a:pt x="280" y="67"/>
                </a:cubicBezTo>
                <a:cubicBezTo>
                  <a:pt x="260" y="46"/>
                  <a:pt x="233" y="35"/>
                  <a:pt x="204" y="35"/>
                </a:cubicBezTo>
                <a:cubicBezTo>
                  <a:pt x="175" y="35"/>
                  <a:pt x="148" y="46"/>
                  <a:pt x="128" y="67"/>
                </a:cubicBezTo>
                <a:cubicBezTo>
                  <a:pt x="88" y="107"/>
                  <a:pt x="86" y="171"/>
                  <a:pt x="123" y="214"/>
                </a:cubicBezTo>
                <a:cubicBezTo>
                  <a:pt x="37" y="299"/>
                  <a:pt x="37" y="299"/>
                  <a:pt x="37" y="299"/>
                </a:cubicBezTo>
                <a:lnTo>
                  <a:pt x="48" y="309"/>
                </a:lnTo>
                <a:close/>
                <a:moveTo>
                  <a:pt x="270" y="208"/>
                </a:moveTo>
                <a:cubicBezTo>
                  <a:pt x="252" y="226"/>
                  <a:pt x="229" y="236"/>
                  <a:pt x="204" y="236"/>
                </a:cubicBezTo>
                <a:cubicBezTo>
                  <a:pt x="179" y="236"/>
                  <a:pt x="156" y="226"/>
                  <a:pt x="138" y="208"/>
                </a:cubicBezTo>
                <a:cubicBezTo>
                  <a:pt x="134" y="204"/>
                  <a:pt x="129" y="199"/>
                  <a:pt x="126" y="193"/>
                </a:cubicBezTo>
                <a:cubicBezTo>
                  <a:pt x="139" y="193"/>
                  <a:pt x="139" y="193"/>
                  <a:pt x="139" y="193"/>
                </a:cubicBezTo>
                <a:cubicBezTo>
                  <a:pt x="178" y="193"/>
                  <a:pt x="178" y="193"/>
                  <a:pt x="178" y="193"/>
                </a:cubicBezTo>
                <a:cubicBezTo>
                  <a:pt x="193" y="193"/>
                  <a:pt x="193" y="193"/>
                  <a:pt x="193" y="193"/>
                </a:cubicBezTo>
                <a:cubicBezTo>
                  <a:pt x="217" y="193"/>
                  <a:pt x="217" y="193"/>
                  <a:pt x="217" y="193"/>
                </a:cubicBezTo>
                <a:cubicBezTo>
                  <a:pt x="231" y="193"/>
                  <a:pt x="231" y="193"/>
                  <a:pt x="231" y="193"/>
                </a:cubicBezTo>
                <a:cubicBezTo>
                  <a:pt x="270" y="193"/>
                  <a:pt x="270" y="193"/>
                  <a:pt x="270" y="193"/>
                </a:cubicBezTo>
                <a:cubicBezTo>
                  <a:pt x="282" y="193"/>
                  <a:pt x="282" y="193"/>
                  <a:pt x="282" y="193"/>
                </a:cubicBezTo>
                <a:cubicBezTo>
                  <a:pt x="278" y="199"/>
                  <a:pt x="274" y="204"/>
                  <a:pt x="270" y="208"/>
                </a:cubicBezTo>
                <a:close/>
                <a:moveTo>
                  <a:pt x="193" y="112"/>
                </a:moveTo>
                <a:cubicBezTo>
                  <a:pt x="193" y="97"/>
                  <a:pt x="193" y="97"/>
                  <a:pt x="193" y="97"/>
                </a:cubicBezTo>
                <a:cubicBezTo>
                  <a:pt x="217" y="97"/>
                  <a:pt x="217" y="97"/>
                  <a:pt x="217" y="97"/>
                </a:cubicBezTo>
                <a:cubicBezTo>
                  <a:pt x="217" y="132"/>
                  <a:pt x="217" y="132"/>
                  <a:pt x="217" y="132"/>
                </a:cubicBezTo>
                <a:cubicBezTo>
                  <a:pt x="217" y="179"/>
                  <a:pt x="217" y="179"/>
                  <a:pt x="217" y="179"/>
                </a:cubicBezTo>
                <a:cubicBezTo>
                  <a:pt x="193" y="179"/>
                  <a:pt x="193" y="179"/>
                  <a:pt x="193" y="179"/>
                </a:cubicBezTo>
                <a:lnTo>
                  <a:pt x="193" y="112"/>
                </a:lnTo>
                <a:close/>
                <a:moveTo>
                  <a:pt x="255" y="179"/>
                </a:moveTo>
                <a:cubicBezTo>
                  <a:pt x="231" y="179"/>
                  <a:pt x="231" y="179"/>
                  <a:pt x="231" y="179"/>
                </a:cubicBezTo>
                <a:cubicBezTo>
                  <a:pt x="231" y="147"/>
                  <a:pt x="231" y="147"/>
                  <a:pt x="231" y="147"/>
                </a:cubicBezTo>
                <a:cubicBezTo>
                  <a:pt x="255" y="147"/>
                  <a:pt x="255" y="147"/>
                  <a:pt x="255" y="147"/>
                </a:cubicBezTo>
                <a:lnTo>
                  <a:pt x="255" y="179"/>
                </a:lnTo>
                <a:close/>
                <a:moveTo>
                  <a:pt x="178" y="179"/>
                </a:moveTo>
                <a:cubicBezTo>
                  <a:pt x="154" y="179"/>
                  <a:pt x="154" y="179"/>
                  <a:pt x="154" y="179"/>
                </a:cubicBezTo>
                <a:cubicBezTo>
                  <a:pt x="154" y="127"/>
                  <a:pt x="154" y="127"/>
                  <a:pt x="154" y="127"/>
                </a:cubicBezTo>
                <a:cubicBezTo>
                  <a:pt x="178" y="127"/>
                  <a:pt x="178" y="127"/>
                  <a:pt x="178" y="127"/>
                </a:cubicBezTo>
                <a:lnTo>
                  <a:pt x="178" y="179"/>
                </a:lnTo>
                <a:close/>
                <a:moveTo>
                  <a:pt x="138" y="77"/>
                </a:moveTo>
                <a:cubicBezTo>
                  <a:pt x="156" y="59"/>
                  <a:pt x="179" y="50"/>
                  <a:pt x="204" y="50"/>
                </a:cubicBezTo>
                <a:cubicBezTo>
                  <a:pt x="229" y="50"/>
                  <a:pt x="252" y="59"/>
                  <a:pt x="270" y="77"/>
                </a:cubicBezTo>
                <a:cubicBezTo>
                  <a:pt x="297" y="104"/>
                  <a:pt x="304" y="145"/>
                  <a:pt x="290" y="179"/>
                </a:cubicBezTo>
                <a:cubicBezTo>
                  <a:pt x="270" y="179"/>
                  <a:pt x="270" y="179"/>
                  <a:pt x="270" y="179"/>
                </a:cubicBezTo>
                <a:cubicBezTo>
                  <a:pt x="270" y="132"/>
                  <a:pt x="270" y="132"/>
                  <a:pt x="270" y="132"/>
                </a:cubicBezTo>
                <a:cubicBezTo>
                  <a:pt x="231" y="132"/>
                  <a:pt x="231" y="132"/>
                  <a:pt x="231" y="132"/>
                </a:cubicBezTo>
                <a:cubicBezTo>
                  <a:pt x="231" y="83"/>
                  <a:pt x="231" y="83"/>
                  <a:pt x="231" y="83"/>
                </a:cubicBezTo>
                <a:cubicBezTo>
                  <a:pt x="178" y="83"/>
                  <a:pt x="178" y="83"/>
                  <a:pt x="178" y="83"/>
                </a:cubicBezTo>
                <a:cubicBezTo>
                  <a:pt x="178" y="112"/>
                  <a:pt x="178" y="112"/>
                  <a:pt x="178" y="112"/>
                </a:cubicBezTo>
                <a:cubicBezTo>
                  <a:pt x="139" y="112"/>
                  <a:pt x="139" y="112"/>
                  <a:pt x="139" y="112"/>
                </a:cubicBezTo>
                <a:cubicBezTo>
                  <a:pt x="139" y="179"/>
                  <a:pt x="139" y="179"/>
                  <a:pt x="139" y="179"/>
                </a:cubicBezTo>
                <a:cubicBezTo>
                  <a:pt x="118" y="179"/>
                  <a:pt x="118" y="179"/>
                  <a:pt x="118" y="179"/>
                </a:cubicBezTo>
                <a:cubicBezTo>
                  <a:pt x="104" y="145"/>
                  <a:pt x="111" y="104"/>
                  <a:pt x="138" y="77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 b="1">
              <a:solidFill>
                <a:srgbClr val="D04A0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0AA03E-D01A-67EF-F103-4AD2A14515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635"/>
          <a:stretch/>
        </p:blipFill>
        <p:spPr>
          <a:xfrm>
            <a:off x="602839" y="1233852"/>
            <a:ext cx="6452606" cy="3359545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750CF67-C57C-36D1-1399-401F6DE926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840" y="4662453"/>
            <a:ext cx="6452605" cy="179023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19" name="Google Shape;1607;p161">
            <a:extLst>
              <a:ext uri="{FF2B5EF4-FFF2-40B4-BE49-F238E27FC236}">
                <a16:creationId xmlns:a16="http://schemas.microsoft.com/office/drawing/2014/main" id="{9687BCE1-F923-E7ED-148C-57BD3825998A}"/>
              </a:ext>
            </a:extLst>
          </p:cNvPr>
          <p:cNvSpPr/>
          <p:nvPr/>
        </p:nvSpPr>
        <p:spPr>
          <a:xfrm rot="-8021660">
            <a:off x="7501614" y="2396677"/>
            <a:ext cx="148955" cy="148955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Google Shape;1608;p161">
            <a:extLst>
              <a:ext uri="{FF2B5EF4-FFF2-40B4-BE49-F238E27FC236}">
                <a16:creationId xmlns:a16="http://schemas.microsoft.com/office/drawing/2014/main" id="{AA387F78-9739-635E-400B-A82B5F3C8326}"/>
              </a:ext>
            </a:extLst>
          </p:cNvPr>
          <p:cNvSpPr/>
          <p:nvPr/>
        </p:nvSpPr>
        <p:spPr>
          <a:xfrm rot="-8021660">
            <a:off x="7501614" y="3052289"/>
            <a:ext cx="148955" cy="148955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Google Shape;1689;p163">
            <a:extLst>
              <a:ext uri="{FF2B5EF4-FFF2-40B4-BE49-F238E27FC236}">
                <a16:creationId xmlns:a16="http://schemas.microsoft.com/office/drawing/2014/main" id="{EAC4F77C-25A7-C08E-75C7-45C4A157A86C}"/>
              </a:ext>
            </a:extLst>
          </p:cNvPr>
          <p:cNvSpPr/>
          <p:nvPr/>
        </p:nvSpPr>
        <p:spPr>
          <a:xfrm>
            <a:off x="7845722" y="2972358"/>
            <a:ext cx="3876718" cy="4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One notable trend is that AP’s popularity for approval as increase drastically and likely to match with AB over next few years </a:t>
            </a:r>
            <a:endParaRPr sz="1000" b="1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Google Shape;1689;p163">
            <a:extLst>
              <a:ext uri="{FF2B5EF4-FFF2-40B4-BE49-F238E27FC236}">
                <a16:creationId xmlns:a16="http://schemas.microsoft.com/office/drawing/2014/main" id="{B949D74E-7238-6AAE-7616-7741EDEE71B0}"/>
              </a:ext>
            </a:extLst>
          </p:cNvPr>
          <p:cNvSpPr/>
          <p:nvPr/>
        </p:nvSpPr>
        <p:spPr>
          <a:xfrm>
            <a:off x="7852215" y="2307644"/>
            <a:ext cx="3876718" cy="4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Over the period the AB and AP has remained on top for approvals in terms of therapeutic classes</a:t>
            </a:r>
            <a:endParaRPr sz="1000" b="1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4677064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B10D4-8904-B198-B33F-1F5EEE81A9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1" y="124863"/>
            <a:ext cx="10995659" cy="107784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IN" dirty="0"/>
              <a:t>Summary and Insights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408046-2CA4-8088-09AE-0A0866D4B2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33" t="-1" b="1980"/>
          <a:stretch/>
        </p:blipFill>
        <p:spPr>
          <a:xfrm>
            <a:off x="263978" y="832756"/>
            <a:ext cx="7818664" cy="4851077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grpSp>
        <p:nvGrpSpPr>
          <p:cNvPr id="6" name="Google Shape;5184;p203">
            <a:extLst>
              <a:ext uri="{FF2B5EF4-FFF2-40B4-BE49-F238E27FC236}">
                <a16:creationId xmlns:a16="http://schemas.microsoft.com/office/drawing/2014/main" id="{E8832D0B-6AF1-04D6-9698-1D30CA4215BD}"/>
              </a:ext>
            </a:extLst>
          </p:cNvPr>
          <p:cNvGrpSpPr/>
          <p:nvPr/>
        </p:nvGrpSpPr>
        <p:grpSpPr>
          <a:xfrm>
            <a:off x="8164534" y="1063382"/>
            <a:ext cx="3916782" cy="4620451"/>
            <a:chOff x="5514699" y="3449905"/>
            <a:chExt cx="3354901" cy="1519220"/>
          </a:xfrm>
        </p:grpSpPr>
        <p:sp>
          <p:nvSpPr>
            <p:cNvPr id="7" name="Google Shape;5185;p203">
              <a:extLst>
                <a:ext uri="{FF2B5EF4-FFF2-40B4-BE49-F238E27FC236}">
                  <a16:creationId xmlns:a16="http://schemas.microsoft.com/office/drawing/2014/main" id="{083F8ECE-9607-9441-FD95-C774BB0BD3E4}"/>
                </a:ext>
              </a:extLst>
            </p:cNvPr>
            <p:cNvSpPr/>
            <p:nvPr/>
          </p:nvSpPr>
          <p:spPr>
            <a:xfrm>
              <a:off x="5514699" y="3449905"/>
              <a:ext cx="2618588" cy="194870"/>
            </a:xfrm>
            <a:prstGeom prst="round1Rect">
              <a:avLst>
                <a:gd name="adj" fmla="val 30370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 b="0" i="0" u="none" strike="noStrike" cap="none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endParaRPr>
            </a:p>
          </p:txBody>
        </p:sp>
        <p:sp>
          <p:nvSpPr>
            <p:cNvPr id="8" name="Google Shape;5186;p203">
              <a:extLst>
                <a:ext uri="{FF2B5EF4-FFF2-40B4-BE49-F238E27FC236}">
                  <a16:creationId xmlns:a16="http://schemas.microsoft.com/office/drawing/2014/main" id="{FDE88786-43A7-65CC-1015-8E36C573A086}"/>
                </a:ext>
              </a:extLst>
            </p:cNvPr>
            <p:cNvSpPr/>
            <p:nvPr/>
          </p:nvSpPr>
          <p:spPr>
            <a:xfrm>
              <a:off x="5514700" y="3609225"/>
              <a:ext cx="3354900" cy="1359900"/>
            </a:xfrm>
            <a:prstGeom prst="round2DiagRect">
              <a:avLst>
                <a:gd name="adj1" fmla="val 3422"/>
                <a:gd name="adj2" fmla="val 0"/>
              </a:avLst>
            </a:prstGeom>
            <a:solidFill>
              <a:srgbClr val="FFFFFF"/>
            </a:solidFill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 b="0" i="0" u="none" strike="noStrike" cap="none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endParaRPr>
            </a:p>
          </p:txBody>
        </p:sp>
        <p:sp>
          <p:nvSpPr>
            <p:cNvPr id="9" name="Google Shape;5187;p203">
              <a:extLst>
                <a:ext uri="{FF2B5EF4-FFF2-40B4-BE49-F238E27FC236}">
                  <a16:creationId xmlns:a16="http://schemas.microsoft.com/office/drawing/2014/main" id="{3EBBD670-FCCA-6F48-889B-D77A1B62647F}"/>
                </a:ext>
              </a:extLst>
            </p:cNvPr>
            <p:cNvSpPr txBox="1"/>
            <p:nvPr/>
          </p:nvSpPr>
          <p:spPr>
            <a:xfrm>
              <a:off x="5570900" y="3452925"/>
              <a:ext cx="2031000" cy="13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1" i="0" u="none" strike="noStrike" cap="none" dirty="0">
                  <a:solidFill>
                    <a:srgbClr val="FFFFFF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rPr>
                <a:t>Summary</a:t>
              </a:r>
              <a:endParaRPr sz="1200" b="1" i="0" u="none" strike="noStrike" cap="none" dirty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endParaRPr>
            </a:p>
          </p:txBody>
        </p:sp>
        <p:sp>
          <p:nvSpPr>
            <p:cNvPr id="10" name="Google Shape;5188;p203">
              <a:extLst>
                <a:ext uri="{FF2B5EF4-FFF2-40B4-BE49-F238E27FC236}">
                  <a16:creationId xmlns:a16="http://schemas.microsoft.com/office/drawing/2014/main" id="{B5C8E3DD-1172-3A9B-EBE1-745B3B190299}"/>
                </a:ext>
              </a:extLst>
            </p:cNvPr>
            <p:cNvSpPr txBox="1"/>
            <p:nvPr/>
          </p:nvSpPr>
          <p:spPr>
            <a:xfrm>
              <a:off x="5570900" y="3676875"/>
              <a:ext cx="3242100" cy="1244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101600" marR="0" lvl="0" indent="-635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Arial"/>
                <a:buNone/>
              </a:pPr>
              <a:endParaRPr sz="1000" b="0" i="0" u="none" strike="noStrike" cap="none" dirty="0">
                <a:solidFill>
                  <a:schemeClr val="dk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endParaRPr>
            </a:p>
            <a:p>
              <a:pPr marL="101600" marR="0" lvl="0" indent="-635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Arial"/>
                <a:buNone/>
              </a:pPr>
              <a:endParaRPr sz="1000" b="0" i="0" u="none" strike="noStrike" cap="none" dirty="0">
                <a:solidFill>
                  <a:schemeClr val="dk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endParaRPr>
            </a:p>
            <a:p>
              <a:pPr marL="101600" marR="0" lvl="0" indent="-635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Arial"/>
                <a:buNone/>
              </a:pPr>
              <a:endParaRPr sz="1000" b="0" i="0" u="none" strike="noStrike" cap="none" dirty="0">
                <a:solidFill>
                  <a:schemeClr val="dk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endParaRPr>
            </a:p>
          </p:txBody>
        </p:sp>
      </p:grpSp>
      <p:sp>
        <p:nvSpPr>
          <p:cNvPr id="11" name="Google Shape;5202;p203">
            <a:extLst>
              <a:ext uri="{FF2B5EF4-FFF2-40B4-BE49-F238E27FC236}">
                <a16:creationId xmlns:a16="http://schemas.microsoft.com/office/drawing/2014/main" id="{3EDAD8A6-784A-89BC-1861-93DBF1BCA0BD}"/>
              </a:ext>
            </a:extLst>
          </p:cNvPr>
          <p:cNvSpPr/>
          <p:nvPr/>
        </p:nvSpPr>
        <p:spPr>
          <a:xfrm>
            <a:off x="11703463" y="5200082"/>
            <a:ext cx="311774" cy="370706"/>
          </a:xfrm>
          <a:custGeom>
            <a:avLst/>
            <a:gdLst/>
            <a:ahLst/>
            <a:cxnLst/>
            <a:rect l="l" t="t" r="r" b="b"/>
            <a:pathLst>
              <a:path w="576" h="576" extrusionOk="0">
                <a:moveTo>
                  <a:pt x="0" y="0"/>
                </a:moveTo>
                <a:cubicBezTo>
                  <a:pt x="0" y="576"/>
                  <a:pt x="0" y="576"/>
                  <a:pt x="0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0"/>
                  <a:pt x="576" y="0"/>
                  <a:pt x="576" y="0"/>
                </a:cubicBezTo>
                <a:lnTo>
                  <a:pt x="0" y="0"/>
                </a:lnTo>
                <a:close/>
                <a:moveTo>
                  <a:pt x="551" y="551"/>
                </a:moveTo>
                <a:cubicBezTo>
                  <a:pt x="25" y="551"/>
                  <a:pt x="25" y="551"/>
                  <a:pt x="25" y="551"/>
                </a:cubicBezTo>
                <a:cubicBezTo>
                  <a:pt x="25" y="25"/>
                  <a:pt x="25" y="25"/>
                  <a:pt x="25" y="25"/>
                </a:cubicBezTo>
                <a:cubicBezTo>
                  <a:pt x="551" y="25"/>
                  <a:pt x="551" y="25"/>
                  <a:pt x="551" y="25"/>
                </a:cubicBezTo>
                <a:lnTo>
                  <a:pt x="551" y="551"/>
                </a:lnTo>
                <a:close/>
                <a:moveTo>
                  <a:pt x="130" y="215"/>
                </a:moveTo>
                <a:cubicBezTo>
                  <a:pt x="155" y="215"/>
                  <a:pt x="176" y="194"/>
                  <a:pt x="176" y="169"/>
                </a:cubicBezTo>
                <a:cubicBezTo>
                  <a:pt x="176" y="144"/>
                  <a:pt x="155" y="124"/>
                  <a:pt x="130" y="124"/>
                </a:cubicBezTo>
                <a:cubicBezTo>
                  <a:pt x="105" y="124"/>
                  <a:pt x="85" y="144"/>
                  <a:pt x="85" y="169"/>
                </a:cubicBezTo>
                <a:cubicBezTo>
                  <a:pt x="85" y="194"/>
                  <a:pt x="105" y="215"/>
                  <a:pt x="130" y="215"/>
                </a:cubicBezTo>
                <a:close/>
                <a:moveTo>
                  <a:pt x="130" y="148"/>
                </a:moveTo>
                <a:cubicBezTo>
                  <a:pt x="142" y="148"/>
                  <a:pt x="151" y="158"/>
                  <a:pt x="151" y="169"/>
                </a:cubicBezTo>
                <a:cubicBezTo>
                  <a:pt x="151" y="181"/>
                  <a:pt x="142" y="190"/>
                  <a:pt x="130" y="190"/>
                </a:cubicBezTo>
                <a:cubicBezTo>
                  <a:pt x="119" y="190"/>
                  <a:pt x="109" y="181"/>
                  <a:pt x="109" y="169"/>
                </a:cubicBezTo>
                <a:cubicBezTo>
                  <a:pt x="109" y="158"/>
                  <a:pt x="119" y="148"/>
                  <a:pt x="130" y="148"/>
                </a:cubicBezTo>
                <a:close/>
                <a:moveTo>
                  <a:pt x="494" y="182"/>
                </a:moveTo>
                <a:cubicBezTo>
                  <a:pt x="217" y="182"/>
                  <a:pt x="217" y="182"/>
                  <a:pt x="217" y="182"/>
                </a:cubicBezTo>
                <a:cubicBezTo>
                  <a:pt x="217" y="157"/>
                  <a:pt x="217" y="157"/>
                  <a:pt x="217" y="157"/>
                </a:cubicBezTo>
                <a:cubicBezTo>
                  <a:pt x="494" y="157"/>
                  <a:pt x="494" y="157"/>
                  <a:pt x="494" y="157"/>
                </a:cubicBezTo>
                <a:lnTo>
                  <a:pt x="494" y="182"/>
                </a:lnTo>
                <a:close/>
                <a:moveTo>
                  <a:pt x="130" y="358"/>
                </a:moveTo>
                <a:cubicBezTo>
                  <a:pt x="155" y="358"/>
                  <a:pt x="176" y="337"/>
                  <a:pt x="176" y="312"/>
                </a:cubicBezTo>
                <a:cubicBezTo>
                  <a:pt x="176" y="287"/>
                  <a:pt x="155" y="267"/>
                  <a:pt x="130" y="267"/>
                </a:cubicBezTo>
                <a:cubicBezTo>
                  <a:pt x="105" y="267"/>
                  <a:pt x="85" y="287"/>
                  <a:pt x="85" y="312"/>
                </a:cubicBezTo>
                <a:cubicBezTo>
                  <a:pt x="85" y="337"/>
                  <a:pt x="105" y="358"/>
                  <a:pt x="130" y="358"/>
                </a:cubicBezTo>
                <a:close/>
                <a:moveTo>
                  <a:pt x="130" y="291"/>
                </a:moveTo>
                <a:cubicBezTo>
                  <a:pt x="142" y="291"/>
                  <a:pt x="151" y="301"/>
                  <a:pt x="151" y="312"/>
                </a:cubicBezTo>
                <a:cubicBezTo>
                  <a:pt x="151" y="324"/>
                  <a:pt x="142" y="333"/>
                  <a:pt x="130" y="333"/>
                </a:cubicBezTo>
                <a:cubicBezTo>
                  <a:pt x="119" y="333"/>
                  <a:pt x="109" y="324"/>
                  <a:pt x="109" y="312"/>
                </a:cubicBezTo>
                <a:cubicBezTo>
                  <a:pt x="109" y="301"/>
                  <a:pt x="119" y="291"/>
                  <a:pt x="130" y="291"/>
                </a:cubicBezTo>
                <a:close/>
                <a:moveTo>
                  <a:pt x="494" y="325"/>
                </a:moveTo>
                <a:cubicBezTo>
                  <a:pt x="217" y="325"/>
                  <a:pt x="217" y="325"/>
                  <a:pt x="217" y="325"/>
                </a:cubicBezTo>
                <a:cubicBezTo>
                  <a:pt x="217" y="300"/>
                  <a:pt x="217" y="300"/>
                  <a:pt x="217" y="300"/>
                </a:cubicBezTo>
                <a:cubicBezTo>
                  <a:pt x="494" y="300"/>
                  <a:pt x="494" y="300"/>
                  <a:pt x="494" y="300"/>
                </a:cubicBezTo>
                <a:lnTo>
                  <a:pt x="494" y="325"/>
                </a:lnTo>
                <a:close/>
                <a:moveTo>
                  <a:pt x="130" y="501"/>
                </a:moveTo>
                <a:cubicBezTo>
                  <a:pt x="155" y="501"/>
                  <a:pt x="176" y="480"/>
                  <a:pt x="176" y="455"/>
                </a:cubicBezTo>
                <a:cubicBezTo>
                  <a:pt x="176" y="430"/>
                  <a:pt x="155" y="410"/>
                  <a:pt x="130" y="410"/>
                </a:cubicBezTo>
                <a:cubicBezTo>
                  <a:pt x="105" y="410"/>
                  <a:pt x="85" y="430"/>
                  <a:pt x="85" y="455"/>
                </a:cubicBezTo>
                <a:cubicBezTo>
                  <a:pt x="85" y="480"/>
                  <a:pt x="105" y="501"/>
                  <a:pt x="130" y="501"/>
                </a:cubicBezTo>
                <a:close/>
                <a:moveTo>
                  <a:pt x="130" y="434"/>
                </a:moveTo>
                <a:cubicBezTo>
                  <a:pt x="142" y="434"/>
                  <a:pt x="151" y="444"/>
                  <a:pt x="151" y="455"/>
                </a:cubicBezTo>
                <a:cubicBezTo>
                  <a:pt x="151" y="467"/>
                  <a:pt x="142" y="476"/>
                  <a:pt x="130" y="476"/>
                </a:cubicBezTo>
                <a:cubicBezTo>
                  <a:pt x="119" y="476"/>
                  <a:pt x="109" y="467"/>
                  <a:pt x="109" y="455"/>
                </a:cubicBezTo>
                <a:cubicBezTo>
                  <a:pt x="109" y="444"/>
                  <a:pt x="119" y="434"/>
                  <a:pt x="130" y="434"/>
                </a:cubicBezTo>
                <a:close/>
                <a:moveTo>
                  <a:pt x="494" y="468"/>
                </a:moveTo>
                <a:cubicBezTo>
                  <a:pt x="217" y="468"/>
                  <a:pt x="217" y="468"/>
                  <a:pt x="217" y="468"/>
                </a:cubicBezTo>
                <a:cubicBezTo>
                  <a:pt x="217" y="443"/>
                  <a:pt x="217" y="443"/>
                  <a:pt x="217" y="443"/>
                </a:cubicBezTo>
                <a:cubicBezTo>
                  <a:pt x="494" y="443"/>
                  <a:pt x="494" y="443"/>
                  <a:pt x="494" y="443"/>
                </a:cubicBezTo>
                <a:lnTo>
                  <a:pt x="494" y="46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 i="0" u="none" strike="noStrike" cap="none">
              <a:solidFill>
                <a:srgbClr val="D04A02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sp>
        <p:nvSpPr>
          <p:cNvPr id="12" name="Google Shape;1607;p161">
            <a:extLst>
              <a:ext uri="{FF2B5EF4-FFF2-40B4-BE49-F238E27FC236}">
                <a16:creationId xmlns:a16="http://schemas.microsoft.com/office/drawing/2014/main" id="{5A51CF0B-F948-0662-094C-7FCFC0E4F246}"/>
              </a:ext>
            </a:extLst>
          </p:cNvPr>
          <p:cNvSpPr/>
          <p:nvPr/>
        </p:nvSpPr>
        <p:spPr>
          <a:xfrm rot="-8021660">
            <a:off x="8256872" y="2014153"/>
            <a:ext cx="148955" cy="148955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Google Shape;1608;p161">
            <a:extLst>
              <a:ext uri="{FF2B5EF4-FFF2-40B4-BE49-F238E27FC236}">
                <a16:creationId xmlns:a16="http://schemas.microsoft.com/office/drawing/2014/main" id="{AFC23029-3FB1-4905-16BE-FBAEE007AB3E}"/>
              </a:ext>
            </a:extLst>
          </p:cNvPr>
          <p:cNvSpPr/>
          <p:nvPr/>
        </p:nvSpPr>
        <p:spPr>
          <a:xfrm rot="-8021660">
            <a:off x="8256872" y="2669765"/>
            <a:ext cx="148955" cy="148955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Google Shape;1689;p163">
            <a:extLst>
              <a:ext uri="{FF2B5EF4-FFF2-40B4-BE49-F238E27FC236}">
                <a16:creationId xmlns:a16="http://schemas.microsoft.com/office/drawing/2014/main" id="{46F0719C-795B-FEFD-CAB3-3908E52E8BE2}"/>
              </a:ext>
            </a:extLst>
          </p:cNvPr>
          <p:cNvSpPr/>
          <p:nvPr/>
        </p:nvSpPr>
        <p:spPr>
          <a:xfrm>
            <a:off x="8574535" y="2645825"/>
            <a:ext cx="3308364" cy="4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After the introduction of pre-marketed stage, the product marketed status has increased drastically with lesser % of products being withdrawn or pending </a:t>
            </a:r>
            <a:endParaRPr sz="1000" b="1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Google Shape;1689;p163">
            <a:extLst>
              <a:ext uri="{FF2B5EF4-FFF2-40B4-BE49-F238E27FC236}">
                <a16:creationId xmlns:a16="http://schemas.microsoft.com/office/drawing/2014/main" id="{32B166D3-76F1-595B-DD2F-BC6B5426E146}"/>
              </a:ext>
            </a:extLst>
          </p:cNvPr>
          <p:cNvSpPr/>
          <p:nvPr/>
        </p:nvSpPr>
        <p:spPr>
          <a:xfrm>
            <a:off x="8565669" y="2001261"/>
            <a:ext cx="3308364" cy="4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1000" b="1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 of total 15,000 approval for 34,000 products over last 90 years, the approval trends has been on the rise except few major exceptions in year 1990 and 1980. </a:t>
            </a:r>
            <a:endParaRPr sz="1000" b="1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Google Shape;1608;p161">
            <a:extLst>
              <a:ext uri="{FF2B5EF4-FFF2-40B4-BE49-F238E27FC236}">
                <a16:creationId xmlns:a16="http://schemas.microsoft.com/office/drawing/2014/main" id="{88EDE690-A638-F138-33A5-58E2ABF910DB}"/>
              </a:ext>
            </a:extLst>
          </p:cNvPr>
          <p:cNvSpPr/>
          <p:nvPr/>
        </p:nvSpPr>
        <p:spPr>
          <a:xfrm rot="-8021660">
            <a:off x="8256871" y="3410189"/>
            <a:ext cx="148955" cy="148955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Google Shape;1689;p163">
            <a:extLst>
              <a:ext uri="{FF2B5EF4-FFF2-40B4-BE49-F238E27FC236}">
                <a16:creationId xmlns:a16="http://schemas.microsoft.com/office/drawing/2014/main" id="{36F6556E-1E1B-97B7-7FF7-AEC2207F4DFE}"/>
              </a:ext>
            </a:extLst>
          </p:cNvPr>
          <p:cNvSpPr/>
          <p:nvPr/>
        </p:nvSpPr>
        <p:spPr>
          <a:xfrm>
            <a:off x="8559229" y="3290390"/>
            <a:ext cx="3308364" cy="4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focus should be on reducing the number of products being in pending status </a:t>
            </a:r>
            <a:endParaRPr sz="1000" b="1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Google Shape;1608;p161">
            <a:extLst>
              <a:ext uri="{FF2B5EF4-FFF2-40B4-BE49-F238E27FC236}">
                <a16:creationId xmlns:a16="http://schemas.microsoft.com/office/drawing/2014/main" id="{2743D7A0-E04C-762B-344B-95EC340A3E97}"/>
              </a:ext>
            </a:extLst>
          </p:cNvPr>
          <p:cNvSpPr/>
          <p:nvPr/>
        </p:nvSpPr>
        <p:spPr>
          <a:xfrm rot="-8021660">
            <a:off x="8256871" y="4067879"/>
            <a:ext cx="148955" cy="148955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Google Shape;1689;p163">
            <a:extLst>
              <a:ext uri="{FF2B5EF4-FFF2-40B4-BE49-F238E27FC236}">
                <a16:creationId xmlns:a16="http://schemas.microsoft.com/office/drawing/2014/main" id="{5346B9F0-5E00-4FF3-4A3B-919EC1D08D73}"/>
              </a:ext>
            </a:extLst>
          </p:cNvPr>
          <p:cNvSpPr/>
          <p:nvPr/>
        </p:nvSpPr>
        <p:spPr>
          <a:xfrm>
            <a:off x="8569830" y="4000948"/>
            <a:ext cx="3308364" cy="4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AB, AP and AA are top three therapeutic classes in terms of popularity</a:t>
            </a:r>
            <a:endParaRPr sz="1000" b="1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Google Shape;1608;p161">
            <a:extLst>
              <a:ext uri="{FF2B5EF4-FFF2-40B4-BE49-F238E27FC236}">
                <a16:creationId xmlns:a16="http://schemas.microsoft.com/office/drawing/2014/main" id="{F5442112-B7D8-0E57-DEA0-A38B91311E8A}"/>
              </a:ext>
            </a:extLst>
          </p:cNvPr>
          <p:cNvSpPr/>
          <p:nvPr/>
        </p:nvSpPr>
        <p:spPr>
          <a:xfrm rot="-8021660">
            <a:off x="8279694" y="4739186"/>
            <a:ext cx="148955" cy="148955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Google Shape;1689;p163">
            <a:extLst>
              <a:ext uri="{FF2B5EF4-FFF2-40B4-BE49-F238E27FC236}">
                <a16:creationId xmlns:a16="http://schemas.microsoft.com/office/drawing/2014/main" id="{7E5C3386-EA36-6620-9CA3-13B18FC77DD8}"/>
              </a:ext>
            </a:extLst>
          </p:cNvPr>
          <p:cNvSpPr/>
          <p:nvPr/>
        </p:nvSpPr>
        <p:spPr>
          <a:xfrm>
            <a:off x="8565669" y="4737249"/>
            <a:ext cx="3308364" cy="4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FDA should focus on increasing more resources in products with dosage type Tablet, Injections and Capsules in order to ensure efficient approvals</a:t>
            </a:r>
            <a:endParaRPr sz="1000" b="1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18436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A54A1FC3-D51F-49C5-A520-3CB3BF1C0F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9FD6A395-8B77-4B2D-AA7E-1B4CE370CB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Medical drug vials with red lids">
            <a:extLst>
              <a:ext uri="{FF2B5EF4-FFF2-40B4-BE49-F238E27FC236}">
                <a16:creationId xmlns:a16="http://schemas.microsoft.com/office/drawing/2014/main" id="{AB5749A7-5D18-BFE7-77FF-FC124D3D0B8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rcRect t="5592" b="10138"/>
          <a:stretch/>
        </p:blipFill>
        <p:spPr>
          <a:xfrm>
            <a:off x="20" y="1"/>
            <a:ext cx="1219198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5F2E5E2-B2D4-A4C0-670F-5FAF25D82E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53441" y="2806045"/>
            <a:ext cx="5060498" cy="3251855"/>
          </a:xfrm>
        </p:spPr>
        <p:txBody>
          <a:bodyPr>
            <a:normAutofit/>
          </a:bodyPr>
          <a:lstStyle/>
          <a:p>
            <a:r>
              <a:rPr lang="en-IN" sz="3600" b="1" i="0" dirty="0">
                <a:solidFill>
                  <a:srgbClr val="FFFFFF"/>
                </a:solidFill>
                <a:effectLst/>
                <a:latin typeface="-apple-system"/>
              </a:rPr>
              <a:t>THANK YOU</a:t>
            </a:r>
            <a:endParaRPr lang="en-US" sz="3600" dirty="0">
              <a:solidFill>
                <a:srgbClr val="FFFFFF"/>
              </a:solidFill>
            </a:endParaRP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1C5372E1-5D0A-4FE4-B20F-D0CF85FD06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3467" y="678719"/>
            <a:ext cx="10905066" cy="0"/>
          </a:xfrm>
          <a:prstGeom prst="line">
            <a:avLst/>
          </a:prstGeom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513081F5-C318-4421-A7E9-D7F6810B65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3467" y="6309695"/>
            <a:ext cx="10905066" cy="0"/>
          </a:xfrm>
          <a:prstGeom prst="line">
            <a:avLst/>
          </a:prstGeom>
          <a:ln w="63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26318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B10D4-8904-B198-B33F-1F5EEE81A9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1" y="124863"/>
            <a:ext cx="10995659" cy="1077849"/>
          </a:xfrm>
        </p:spPr>
        <p:txBody>
          <a:bodyPr/>
          <a:lstStyle/>
          <a:p>
            <a:r>
              <a:rPr lang="en-US" dirty="0"/>
              <a:t>Introduction &amp; Objectives</a:t>
            </a:r>
          </a:p>
        </p:txBody>
      </p:sp>
      <p:grpSp>
        <p:nvGrpSpPr>
          <p:cNvPr id="3" name="Google Shape;1647;p163">
            <a:extLst>
              <a:ext uri="{FF2B5EF4-FFF2-40B4-BE49-F238E27FC236}">
                <a16:creationId xmlns:a16="http://schemas.microsoft.com/office/drawing/2014/main" id="{A365037D-F2F2-EBC8-741B-15B03C144672}"/>
              </a:ext>
            </a:extLst>
          </p:cNvPr>
          <p:cNvGrpSpPr/>
          <p:nvPr/>
        </p:nvGrpSpPr>
        <p:grpSpPr>
          <a:xfrm>
            <a:off x="804537" y="3348839"/>
            <a:ext cx="3544588" cy="485700"/>
            <a:chOff x="5079087" y="2311617"/>
            <a:chExt cx="3544588" cy="485700"/>
          </a:xfrm>
        </p:grpSpPr>
        <p:sp>
          <p:nvSpPr>
            <p:cNvPr id="4" name="Google Shape;1648;p163">
              <a:extLst>
                <a:ext uri="{FF2B5EF4-FFF2-40B4-BE49-F238E27FC236}">
                  <a16:creationId xmlns:a16="http://schemas.microsoft.com/office/drawing/2014/main" id="{2FE3C1A6-E2B1-E036-E862-92E361F227C3}"/>
                </a:ext>
              </a:extLst>
            </p:cNvPr>
            <p:cNvSpPr/>
            <p:nvPr/>
          </p:nvSpPr>
          <p:spPr>
            <a:xfrm>
              <a:off x="5575675" y="2311617"/>
              <a:ext cx="3048000" cy="48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r>
                <a:rPr lang="en-IN" sz="1000" kern="100" dirty="0" err="1">
                  <a:effectLst/>
                  <a:latin typeface="Arial" panose="020B0604020202020204" pitchFamily="34" charset="0"/>
                  <a:ea typeface="Aptos" panose="020B0004020202020204" pitchFamily="34" charset="0"/>
                  <a:cs typeface="Arial" panose="020B0604020202020204" pitchFamily="34" charset="0"/>
                </a:rPr>
                <a:t>Analyzing</a:t>
              </a:r>
              <a:r>
                <a:rPr lang="en-IN" sz="1000" kern="100" dirty="0">
                  <a:effectLst/>
                  <a:latin typeface="Arial" panose="020B0604020202020204" pitchFamily="34" charset="0"/>
                  <a:ea typeface="Aptos" panose="020B0004020202020204" pitchFamily="34" charset="0"/>
                  <a:cs typeface="Arial" panose="020B0604020202020204" pitchFamily="34" charset="0"/>
                </a:rPr>
                <a:t> </a:t>
              </a:r>
              <a:r>
                <a:rPr lang="en-IN" sz="1000" b="1" kern="100" dirty="0">
                  <a:effectLst/>
                  <a:latin typeface="Arial" panose="020B0604020202020204" pitchFamily="34" charset="0"/>
                  <a:ea typeface="Aptos" panose="020B0004020202020204" pitchFamily="34" charset="0"/>
                  <a:cs typeface="Arial" panose="020B0604020202020204" pitchFamily="34" charset="0"/>
                </a:rPr>
                <a:t>product segmentation </a:t>
              </a:r>
              <a:r>
                <a:rPr lang="en-IN" sz="1000" kern="100" dirty="0">
                  <a:effectLst/>
                  <a:latin typeface="Arial" panose="020B0604020202020204" pitchFamily="34" charset="0"/>
                  <a:ea typeface="Aptos" panose="020B0004020202020204" pitchFamily="34" charset="0"/>
                  <a:cs typeface="Arial" panose="020B0604020202020204" pitchFamily="34" charset="0"/>
                </a:rPr>
                <a:t>based on marketing status</a:t>
              </a:r>
            </a:p>
          </p:txBody>
        </p:sp>
        <p:grpSp>
          <p:nvGrpSpPr>
            <p:cNvPr id="6" name="Google Shape;1649;p163">
              <a:extLst>
                <a:ext uri="{FF2B5EF4-FFF2-40B4-BE49-F238E27FC236}">
                  <a16:creationId xmlns:a16="http://schemas.microsoft.com/office/drawing/2014/main" id="{86529E35-119F-DB34-E7C8-CCD0B0B3E269}"/>
                </a:ext>
              </a:extLst>
            </p:cNvPr>
            <p:cNvGrpSpPr/>
            <p:nvPr/>
          </p:nvGrpSpPr>
          <p:grpSpPr>
            <a:xfrm>
              <a:off x="5079087" y="2381928"/>
              <a:ext cx="347472" cy="347472"/>
              <a:chOff x="5489444" y="1867103"/>
              <a:chExt cx="457200" cy="457200"/>
            </a:xfrm>
          </p:grpSpPr>
          <p:sp>
            <p:nvSpPr>
              <p:cNvPr id="7" name="Google Shape;1650;p163">
                <a:extLst>
                  <a:ext uri="{FF2B5EF4-FFF2-40B4-BE49-F238E27FC236}">
                    <a16:creationId xmlns:a16="http://schemas.microsoft.com/office/drawing/2014/main" id="{A440C903-4E98-FD3D-C97A-F74889DF1775}"/>
                  </a:ext>
                </a:extLst>
              </p:cNvPr>
              <p:cNvSpPr/>
              <p:nvPr/>
            </p:nvSpPr>
            <p:spPr>
              <a:xfrm>
                <a:off x="5489444" y="1867103"/>
                <a:ext cx="457200" cy="457200"/>
              </a:xfrm>
              <a:custGeom>
                <a:avLst/>
                <a:gdLst/>
                <a:ahLst/>
                <a:cxnLst/>
                <a:rect l="l" t="t" r="r" b="b"/>
                <a:pathLst>
                  <a:path w="457200" h="457200" extrusionOk="0">
                    <a:moveTo>
                      <a:pt x="0" y="0"/>
                    </a:moveTo>
                    <a:lnTo>
                      <a:pt x="0" y="456978"/>
                    </a:lnTo>
                    <a:lnTo>
                      <a:pt x="96584" y="456978"/>
                    </a:lnTo>
                    <a:lnTo>
                      <a:pt x="96584" y="457200"/>
                    </a:lnTo>
                    <a:lnTo>
                      <a:pt x="210090" y="457200"/>
                    </a:lnTo>
                    <a:lnTo>
                      <a:pt x="210090" y="456978"/>
                    </a:lnTo>
                    <a:lnTo>
                      <a:pt x="457200" y="456978"/>
                    </a:lnTo>
                    <a:lnTo>
                      <a:pt x="457200" y="0"/>
                    </a:lnTo>
                    <a:close/>
                    <a:moveTo>
                      <a:pt x="437706" y="437483"/>
                    </a:moveTo>
                    <a:lnTo>
                      <a:pt x="19495" y="437483"/>
                    </a:lnTo>
                    <a:lnTo>
                      <a:pt x="19495" y="19495"/>
                    </a:lnTo>
                    <a:lnTo>
                      <a:pt x="437706" y="19495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 b="1">
                  <a:solidFill>
                    <a:srgbClr val="D04A02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8" name="Google Shape;1651;p163">
                <a:extLst>
                  <a:ext uri="{FF2B5EF4-FFF2-40B4-BE49-F238E27FC236}">
                    <a16:creationId xmlns:a16="http://schemas.microsoft.com/office/drawing/2014/main" id="{D849144D-4A60-2758-82B2-2C66A98C2491}"/>
                  </a:ext>
                </a:extLst>
              </p:cNvPr>
              <p:cNvSpPr/>
              <p:nvPr/>
            </p:nvSpPr>
            <p:spPr>
              <a:xfrm>
                <a:off x="5508938" y="1886597"/>
                <a:ext cx="400018" cy="417988"/>
              </a:xfrm>
              <a:custGeom>
                <a:avLst/>
                <a:gdLst/>
                <a:ahLst/>
                <a:cxnLst/>
                <a:rect l="l" t="t" r="r" b="b"/>
                <a:pathLst>
                  <a:path w="400018" h="417988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417989"/>
                    </a:lnTo>
                    <a:lnTo>
                      <a:pt x="201962" y="417989"/>
                    </a:lnTo>
                    <a:lnTo>
                      <a:pt x="240856" y="350806"/>
                    </a:lnTo>
                    <a:lnTo>
                      <a:pt x="343313" y="350806"/>
                    </a:lnTo>
                    <a:lnTo>
                      <a:pt x="400018" y="252667"/>
                    </a:lnTo>
                    <a:lnTo>
                      <a:pt x="349758" y="165735"/>
                    </a:lnTo>
                    <a:lnTo>
                      <a:pt x="399955" y="78931"/>
                    </a:lnTo>
                    <a:lnTo>
                      <a:pt x="354394" y="0"/>
                    </a:lnTo>
                    <a:lnTo>
                      <a:pt x="218631" y="0"/>
                    </a:lnTo>
                    <a:lnTo>
                      <a:pt x="179673" y="67596"/>
                    </a:lnTo>
                    <a:lnTo>
                      <a:pt x="77184" y="67596"/>
                    </a:lnTo>
                    <a:lnTo>
                      <a:pt x="20511" y="165735"/>
                    </a:lnTo>
                    <a:lnTo>
                      <a:pt x="70707" y="252667"/>
                    </a:lnTo>
                    <a:lnTo>
                      <a:pt x="20511" y="339566"/>
                    </a:lnTo>
                    <a:lnTo>
                      <a:pt x="65818" y="417989"/>
                    </a:lnTo>
                    <a:lnTo>
                      <a:pt x="0" y="417989"/>
                    </a:lnTo>
                    <a:moveTo>
                      <a:pt x="332327" y="327247"/>
                    </a:moveTo>
                    <a:lnTo>
                      <a:pt x="330994" y="329565"/>
                    </a:lnTo>
                    <a:lnTo>
                      <a:pt x="242094" y="329565"/>
                    </a:lnTo>
                    <a:lnTo>
                      <a:pt x="241554" y="328644"/>
                    </a:lnTo>
                    <a:lnTo>
                      <a:pt x="241554" y="292703"/>
                    </a:lnTo>
                    <a:lnTo>
                      <a:pt x="332296" y="292703"/>
                    </a:lnTo>
                    <a:close/>
                    <a:moveTo>
                      <a:pt x="375444" y="252667"/>
                    </a:moveTo>
                    <a:lnTo>
                      <a:pt x="352330" y="292608"/>
                    </a:lnTo>
                    <a:lnTo>
                      <a:pt x="352330" y="272606"/>
                    </a:lnTo>
                    <a:lnTo>
                      <a:pt x="221583" y="272606"/>
                    </a:lnTo>
                    <a:lnTo>
                      <a:pt x="221583" y="293910"/>
                    </a:lnTo>
                    <a:lnTo>
                      <a:pt x="197707" y="252635"/>
                    </a:lnTo>
                    <a:lnTo>
                      <a:pt x="241427" y="176975"/>
                    </a:lnTo>
                    <a:lnTo>
                      <a:pt x="331724" y="176975"/>
                    </a:lnTo>
                    <a:close/>
                    <a:moveTo>
                      <a:pt x="242094" y="1841"/>
                    </a:moveTo>
                    <a:lnTo>
                      <a:pt x="330994" y="1841"/>
                    </a:lnTo>
                    <a:lnTo>
                      <a:pt x="375444" y="78772"/>
                    </a:lnTo>
                    <a:lnTo>
                      <a:pt x="331724" y="154496"/>
                    </a:lnTo>
                    <a:lnTo>
                      <a:pt x="241427" y="154496"/>
                    </a:lnTo>
                    <a:lnTo>
                      <a:pt x="197707" y="78931"/>
                    </a:lnTo>
                    <a:close/>
                    <a:moveTo>
                      <a:pt x="68390" y="181801"/>
                    </a:moveTo>
                    <a:lnTo>
                      <a:pt x="68390" y="206185"/>
                    </a:lnTo>
                    <a:lnTo>
                      <a:pt x="45022" y="165735"/>
                    </a:lnTo>
                    <a:lnTo>
                      <a:pt x="89472" y="88805"/>
                    </a:lnTo>
                    <a:lnTo>
                      <a:pt x="178372" y="88805"/>
                    </a:lnTo>
                    <a:lnTo>
                      <a:pt x="222822" y="165735"/>
                    </a:lnTo>
                    <a:lnTo>
                      <a:pt x="199136" y="206597"/>
                    </a:lnTo>
                    <a:lnTo>
                      <a:pt x="199136" y="181801"/>
                    </a:lnTo>
                    <a:close/>
                    <a:moveTo>
                      <a:pt x="179134" y="201803"/>
                    </a:moveTo>
                    <a:lnTo>
                      <a:pt x="179134" y="241237"/>
                    </a:lnTo>
                    <a:lnTo>
                      <a:pt x="179134" y="241427"/>
                    </a:lnTo>
                    <a:lnTo>
                      <a:pt x="88741" y="241427"/>
                    </a:lnTo>
                    <a:lnTo>
                      <a:pt x="88456" y="240856"/>
                    </a:lnTo>
                    <a:lnTo>
                      <a:pt x="88456" y="201803"/>
                    </a:lnTo>
                    <a:close/>
                    <a:moveTo>
                      <a:pt x="89472" y="416497"/>
                    </a:moveTo>
                    <a:lnTo>
                      <a:pt x="45022" y="339566"/>
                    </a:lnTo>
                    <a:lnTo>
                      <a:pt x="88741" y="263874"/>
                    </a:lnTo>
                    <a:lnTo>
                      <a:pt x="179038" y="263874"/>
                    </a:lnTo>
                    <a:lnTo>
                      <a:pt x="222758" y="339566"/>
                    </a:lnTo>
                    <a:lnTo>
                      <a:pt x="178308" y="416497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 b="1">
                  <a:solidFill>
                    <a:srgbClr val="D04A02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9" name="Google Shape;1652;p163">
                <a:extLst>
                  <a:ext uri="{FF2B5EF4-FFF2-40B4-BE49-F238E27FC236}">
                    <a16:creationId xmlns:a16="http://schemas.microsoft.com/office/drawing/2014/main" id="{219D7EBF-3460-2D4F-F815-4A23F881A69D}"/>
                  </a:ext>
                </a:extLst>
              </p:cNvPr>
              <p:cNvSpPr/>
              <p:nvPr/>
            </p:nvSpPr>
            <p:spPr>
              <a:xfrm>
                <a:off x="5607268" y="1991658"/>
                <a:ext cx="71183" cy="71183"/>
              </a:xfrm>
              <a:custGeom>
                <a:avLst/>
                <a:gdLst/>
                <a:ahLst/>
                <a:cxnLst/>
                <a:rect l="l" t="t" r="r" b="b"/>
                <a:pathLst>
                  <a:path w="71183" h="71183" extrusionOk="0">
                    <a:moveTo>
                      <a:pt x="35592" y="0"/>
                    </a:moveTo>
                    <a:cubicBezTo>
                      <a:pt x="15935" y="0"/>
                      <a:pt x="0" y="15935"/>
                      <a:pt x="0" y="35592"/>
                    </a:cubicBezTo>
                    <a:cubicBezTo>
                      <a:pt x="0" y="55248"/>
                      <a:pt x="15935" y="71184"/>
                      <a:pt x="35592" y="71184"/>
                    </a:cubicBezTo>
                    <a:cubicBezTo>
                      <a:pt x="55248" y="71184"/>
                      <a:pt x="71183" y="55248"/>
                      <a:pt x="71183" y="35592"/>
                    </a:cubicBezTo>
                    <a:cubicBezTo>
                      <a:pt x="71149" y="15950"/>
                      <a:pt x="55234" y="35"/>
                      <a:pt x="35592" y="0"/>
                    </a:cubicBezTo>
                    <a:close/>
                    <a:moveTo>
                      <a:pt x="35592" y="51181"/>
                    </a:moveTo>
                    <a:cubicBezTo>
                      <a:pt x="26982" y="51181"/>
                      <a:pt x="20002" y="44201"/>
                      <a:pt x="20002" y="35592"/>
                    </a:cubicBezTo>
                    <a:cubicBezTo>
                      <a:pt x="20002" y="26982"/>
                      <a:pt x="26982" y="20002"/>
                      <a:pt x="35592" y="20002"/>
                    </a:cubicBezTo>
                    <a:cubicBezTo>
                      <a:pt x="44201" y="20002"/>
                      <a:pt x="51181" y="26982"/>
                      <a:pt x="51181" y="35592"/>
                    </a:cubicBezTo>
                    <a:cubicBezTo>
                      <a:pt x="51164" y="44194"/>
                      <a:pt x="44194" y="51164"/>
                      <a:pt x="35592" y="5118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 b="1">
                  <a:solidFill>
                    <a:srgbClr val="D04A02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10" name="Google Shape;1653;p163">
                <a:extLst>
                  <a:ext uri="{FF2B5EF4-FFF2-40B4-BE49-F238E27FC236}">
                    <a16:creationId xmlns:a16="http://schemas.microsoft.com/office/drawing/2014/main" id="{7A652EC0-7F9F-0E86-A68A-240E3361D420}"/>
                  </a:ext>
                </a:extLst>
              </p:cNvPr>
              <p:cNvSpPr/>
              <p:nvPr/>
            </p:nvSpPr>
            <p:spPr>
              <a:xfrm>
                <a:off x="5760462" y="2082590"/>
                <a:ext cx="71183" cy="71183"/>
              </a:xfrm>
              <a:custGeom>
                <a:avLst/>
                <a:gdLst/>
                <a:ahLst/>
                <a:cxnLst/>
                <a:rect l="l" t="t" r="r" b="b"/>
                <a:pathLst>
                  <a:path w="71183" h="71183" extrusionOk="0">
                    <a:moveTo>
                      <a:pt x="35592" y="0"/>
                    </a:moveTo>
                    <a:cubicBezTo>
                      <a:pt x="15935" y="0"/>
                      <a:pt x="0" y="15935"/>
                      <a:pt x="0" y="35592"/>
                    </a:cubicBezTo>
                    <a:cubicBezTo>
                      <a:pt x="0" y="55248"/>
                      <a:pt x="15935" y="71183"/>
                      <a:pt x="35592" y="71183"/>
                    </a:cubicBezTo>
                    <a:cubicBezTo>
                      <a:pt x="55248" y="71183"/>
                      <a:pt x="71183" y="55248"/>
                      <a:pt x="71183" y="35592"/>
                    </a:cubicBezTo>
                    <a:cubicBezTo>
                      <a:pt x="71149" y="15950"/>
                      <a:pt x="55235" y="35"/>
                      <a:pt x="35592" y="0"/>
                    </a:cubicBezTo>
                    <a:close/>
                    <a:moveTo>
                      <a:pt x="35592" y="51181"/>
                    </a:moveTo>
                    <a:cubicBezTo>
                      <a:pt x="26982" y="51181"/>
                      <a:pt x="20003" y="44201"/>
                      <a:pt x="20003" y="35592"/>
                    </a:cubicBezTo>
                    <a:cubicBezTo>
                      <a:pt x="20003" y="26982"/>
                      <a:pt x="26982" y="20002"/>
                      <a:pt x="35592" y="20002"/>
                    </a:cubicBezTo>
                    <a:cubicBezTo>
                      <a:pt x="44201" y="20002"/>
                      <a:pt x="51181" y="26982"/>
                      <a:pt x="51181" y="35592"/>
                    </a:cubicBezTo>
                    <a:cubicBezTo>
                      <a:pt x="51181" y="44206"/>
                      <a:pt x="44206" y="51195"/>
                      <a:pt x="35592" y="5121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 b="1">
                  <a:solidFill>
                    <a:srgbClr val="D04A02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endParaRPr>
              </a:p>
            </p:txBody>
          </p:sp>
        </p:grpSp>
      </p:grpSp>
      <p:grpSp>
        <p:nvGrpSpPr>
          <p:cNvPr id="11" name="Google Shape;1654;p163">
            <a:extLst>
              <a:ext uri="{FF2B5EF4-FFF2-40B4-BE49-F238E27FC236}">
                <a16:creationId xmlns:a16="http://schemas.microsoft.com/office/drawing/2014/main" id="{4D500BE1-40C3-50D0-E0F9-52C0546448BF}"/>
              </a:ext>
            </a:extLst>
          </p:cNvPr>
          <p:cNvGrpSpPr/>
          <p:nvPr/>
        </p:nvGrpSpPr>
        <p:grpSpPr>
          <a:xfrm>
            <a:off x="804537" y="4101822"/>
            <a:ext cx="3544588" cy="485700"/>
            <a:chOff x="5079087" y="2886800"/>
            <a:chExt cx="3544588" cy="485700"/>
          </a:xfrm>
        </p:grpSpPr>
        <p:sp>
          <p:nvSpPr>
            <p:cNvPr id="12" name="Google Shape;1655;p163">
              <a:extLst>
                <a:ext uri="{FF2B5EF4-FFF2-40B4-BE49-F238E27FC236}">
                  <a16:creationId xmlns:a16="http://schemas.microsoft.com/office/drawing/2014/main" id="{A089D08C-B167-FFB8-1FD1-45DF2190FF7A}"/>
                </a:ext>
              </a:extLst>
            </p:cNvPr>
            <p:cNvSpPr/>
            <p:nvPr/>
          </p:nvSpPr>
          <p:spPr>
            <a:xfrm>
              <a:off x="5575675" y="2886800"/>
              <a:ext cx="3048000" cy="48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r>
                <a:rPr lang="en-IN" sz="1000" kern="100">
                  <a:effectLst/>
                  <a:latin typeface="Arial" panose="020B0604020202020204" pitchFamily="34" charset="0"/>
                  <a:ea typeface="Aptos" panose="020B0004020202020204" pitchFamily="34" charset="0"/>
                  <a:cs typeface="Arial" panose="020B0604020202020204" pitchFamily="34" charset="0"/>
                </a:rPr>
                <a:t>Evaluating </a:t>
              </a:r>
              <a:r>
                <a:rPr lang="en-IN" sz="1000" b="1" kern="100">
                  <a:effectLst/>
                  <a:latin typeface="Arial" panose="020B0604020202020204" pitchFamily="34" charset="0"/>
                  <a:ea typeface="Aptos" panose="020B0004020202020204" pitchFamily="34" charset="0"/>
                  <a:cs typeface="Arial" panose="020B0604020202020204" pitchFamily="34" charset="0"/>
                </a:rPr>
                <a:t>drug categories </a:t>
              </a:r>
              <a:r>
                <a:rPr lang="en-IN" sz="1000" kern="100">
                  <a:effectLst/>
                  <a:latin typeface="Arial" panose="020B0604020202020204" pitchFamily="34" charset="0"/>
                  <a:ea typeface="Aptos" panose="020B0004020202020204" pitchFamily="34" charset="0"/>
                  <a:cs typeface="Arial" panose="020B0604020202020204" pitchFamily="34" charset="0"/>
                </a:rPr>
                <a:t>by </a:t>
              </a:r>
              <a:r>
                <a:rPr lang="en-IN" sz="1000" kern="100" dirty="0">
                  <a:effectLst/>
                  <a:latin typeface="Arial" panose="020B0604020202020204" pitchFamily="34" charset="0"/>
                  <a:ea typeface="Aptos" panose="020B0004020202020204" pitchFamily="34" charset="0"/>
                  <a:cs typeface="Arial" panose="020B0604020202020204" pitchFamily="34" charset="0"/>
                </a:rPr>
                <a:t>dosage form</a:t>
              </a:r>
            </a:p>
          </p:txBody>
        </p:sp>
        <p:sp>
          <p:nvSpPr>
            <p:cNvPr id="13" name="Google Shape;1656;p163">
              <a:extLst>
                <a:ext uri="{FF2B5EF4-FFF2-40B4-BE49-F238E27FC236}">
                  <a16:creationId xmlns:a16="http://schemas.microsoft.com/office/drawing/2014/main" id="{C04D7312-2B3D-96D8-827A-FFAA482030FC}"/>
                </a:ext>
              </a:extLst>
            </p:cNvPr>
            <p:cNvSpPr/>
            <p:nvPr/>
          </p:nvSpPr>
          <p:spPr>
            <a:xfrm>
              <a:off x="5079087" y="2957110"/>
              <a:ext cx="347472" cy="347472"/>
            </a:xfrm>
            <a:custGeom>
              <a:avLst/>
              <a:gdLst/>
              <a:ahLst/>
              <a:cxnLst/>
              <a:rect l="l" t="t" r="r" b="b"/>
              <a:pathLst>
                <a:path w="704" h="706" extrusionOk="0">
                  <a:moveTo>
                    <a:pt x="704" y="706"/>
                  </a:moveTo>
                  <a:lnTo>
                    <a:pt x="0" y="706"/>
                  </a:lnTo>
                  <a:lnTo>
                    <a:pt x="0" y="0"/>
                  </a:lnTo>
                  <a:lnTo>
                    <a:pt x="704" y="0"/>
                  </a:lnTo>
                  <a:lnTo>
                    <a:pt x="704" y="706"/>
                  </a:lnTo>
                  <a:close/>
                  <a:moveTo>
                    <a:pt x="29" y="675"/>
                  </a:moveTo>
                  <a:lnTo>
                    <a:pt x="673" y="675"/>
                  </a:lnTo>
                  <a:lnTo>
                    <a:pt x="673" y="29"/>
                  </a:lnTo>
                  <a:lnTo>
                    <a:pt x="29" y="29"/>
                  </a:lnTo>
                  <a:lnTo>
                    <a:pt x="29" y="675"/>
                  </a:lnTo>
                  <a:close/>
                  <a:moveTo>
                    <a:pt x="483" y="371"/>
                  </a:moveTo>
                  <a:lnTo>
                    <a:pt x="465" y="402"/>
                  </a:lnTo>
                  <a:lnTo>
                    <a:pt x="434" y="384"/>
                  </a:lnTo>
                  <a:lnTo>
                    <a:pt x="451" y="353"/>
                  </a:lnTo>
                  <a:lnTo>
                    <a:pt x="434" y="322"/>
                  </a:lnTo>
                  <a:lnTo>
                    <a:pt x="465" y="304"/>
                  </a:lnTo>
                  <a:lnTo>
                    <a:pt x="483" y="335"/>
                  </a:lnTo>
                  <a:lnTo>
                    <a:pt x="584" y="335"/>
                  </a:lnTo>
                  <a:lnTo>
                    <a:pt x="634" y="247"/>
                  </a:lnTo>
                  <a:lnTo>
                    <a:pt x="584" y="159"/>
                  </a:lnTo>
                  <a:lnTo>
                    <a:pt x="483" y="159"/>
                  </a:lnTo>
                  <a:lnTo>
                    <a:pt x="432" y="247"/>
                  </a:lnTo>
                  <a:lnTo>
                    <a:pt x="450" y="278"/>
                  </a:lnTo>
                  <a:lnTo>
                    <a:pt x="418" y="295"/>
                  </a:lnTo>
                  <a:lnTo>
                    <a:pt x="401" y="265"/>
                  </a:lnTo>
                  <a:lnTo>
                    <a:pt x="365" y="265"/>
                  </a:lnTo>
                  <a:lnTo>
                    <a:pt x="365" y="229"/>
                  </a:lnTo>
                  <a:lnTo>
                    <a:pt x="401" y="229"/>
                  </a:lnTo>
                  <a:lnTo>
                    <a:pt x="451" y="141"/>
                  </a:lnTo>
                  <a:lnTo>
                    <a:pt x="401" y="54"/>
                  </a:lnTo>
                  <a:lnTo>
                    <a:pt x="299" y="54"/>
                  </a:lnTo>
                  <a:lnTo>
                    <a:pt x="249" y="141"/>
                  </a:lnTo>
                  <a:lnTo>
                    <a:pt x="299" y="229"/>
                  </a:lnTo>
                  <a:lnTo>
                    <a:pt x="335" y="229"/>
                  </a:lnTo>
                  <a:lnTo>
                    <a:pt x="335" y="265"/>
                  </a:lnTo>
                  <a:lnTo>
                    <a:pt x="299" y="265"/>
                  </a:lnTo>
                  <a:lnTo>
                    <a:pt x="282" y="295"/>
                  </a:lnTo>
                  <a:lnTo>
                    <a:pt x="253" y="279"/>
                  </a:lnTo>
                  <a:lnTo>
                    <a:pt x="271" y="247"/>
                  </a:lnTo>
                  <a:lnTo>
                    <a:pt x="220" y="159"/>
                  </a:lnTo>
                  <a:lnTo>
                    <a:pt x="120" y="159"/>
                  </a:lnTo>
                  <a:lnTo>
                    <a:pt x="68" y="247"/>
                  </a:lnTo>
                  <a:lnTo>
                    <a:pt x="120" y="335"/>
                  </a:lnTo>
                  <a:lnTo>
                    <a:pt x="220" y="335"/>
                  </a:lnTo>
                  <a:lnTo>
                    <a:pt x="237" y="305"/>
                  </a:lnTo>
                  <a:lnTo>
                    <a:pt x="266" y="322"/>
                  </a:lnTo>
                  <a:lnTo>
                    <a:pt x="249" y="353"/>
                  </a:lnTo>
                  <a:lnTo>
                    <a:pt x="266" y="384"/>
                  </a:lnTo>
                  <a:lnTo>
                    <a:pt x="237" y="401"/>
                  </a:lnTo>
                  <a:lnTo>
                    <a:pt x="220" y="371"/>
                  </a:lnTo>
                  <a:lnTo>
                    <a:pt x="120" y="371"/>
                  </a:lnTo>
                  <a:lnTo>
                    <a:pt x="68" y="458"/>
                  </a:lnTo>
                  <a:lnTo>
                    <a:pt x="120" y="547"/>
                  </a:lnTo>
                  <a:lnTo>
                    <a:pt x="220" y="547"/>
                  </a:lnTo>
                  <a:lnTo>
                    <a:pt x="271" y="458"/>
                  </a:lnTo>
                  <a:lnTo>
                    <a:pt x="253" y="426"/>
                  </a:lnTo>
                  <a:lnTo>
                    <a:pt x="282" y="409"/>
                  </a:lnTo>
                  <a:lnTo>
                    <a:pt x="299" y="440"/>
                  </a:lnTo>
                  <a:lnTo>
                    <a:pt x="335" y="440"/>
                  </a:lnTo>
                  <a:lnTo>
                    <a:pt x="335" y="477"/>
                  </a:lnTo>
                  <a:lnTo>
                    <a:pt x="299" y="477"/>
                  </a:lnTo>
                  <a:lnTo>
                    <a:pt x="249" y="564"/>
                  </a:lnTo>
                  <a:lnTo>
                    <a:pt x="299" y="652"/>
                  </a:lnTo>
                  <a:lnTo>
                    <a:pt x="401" y="652"/>
                  </a:lnTo>
                  <a:lnTo>
                    <a:pt x="451" y="564"/>
                  </a:lnTo>
                  <a:lnTo>
                    <a:pt x="401" y="477"/>
                  </a:lnTo>
                  <a:lnTo>
                    <a:pt x="365" y="477"/>
                  </a:lnTo>
                  <a:lnTo>
                    <a:pt x="365" y="440"/>
                  </a:lnTo>
                  <a:lnTo>
                    <a:pt x="401" y="440"/>
                  </a:lnTo>
                  <a:lnTo>
                    <a:pt x="418" y="409"/>
                  </a:lnTo>
                  <a:lnTo>
                    <a:pt x="450" y="428"/>
                  </a:lnTo>
                  <a:lnTo>
                    <a:pt x="432" y="458"/>
                  </a:lnTo>
                  <a:lnTo>
                    <a:pt x="483" y="547"/>
                  </a:lnTo>
                  <a:lnTo>
                    <a:pt x="584" y="547"/>
                  </a:lnTo>
                  <a:lnTo>
                    <a:pt x="634" y="458"/>
                  </a:lnTo>
                  <a:lnTo>
                    <a:pt x="584" y="371"/>
                  </a:lnTo>
                  <a:lnTo>
                    <a:pt x="483" y="371"/>
                  </a:lnTo>
                  <a:close/>
                  <a:moveTo>
                    <a:pt x="500" y="190"/>
                  </a:moveTo>
                  <a:lnTo>
                    <a:pt x="567" y="190"/>
                  </a:lnTo>
                  <a:lnTo>
                    <a:pt x="600" y="247"/>
                  </a:lnTo>
                  <a:lnTo>
                    <a:pt x="567" y="305"/>
                  </a:lnTo>
                  <a:lnTo>
                    <a:pt x="500" y="305"/>
                  </a:lnTo>
                  <a:lnTo>
                    <a:pt x="467" y="247"/>
                  </a:lnTo>
                  <a:lnTo>
                    <a:pt x="500" y="190"/>
                  </a:lnTo>
                  <a:close/>
                  <a:moveTo>
                    <a:pt x="316" y="198"/>
                  </a:moveTo>
                  <a:lnTo>
                    <a:pt x="283" y="141"/>
                  </a:lnTo>
                  <a:lnTo>
                    <a:pt x="316" y="83"/>
                  </a:lnTo>
                  <a:lnTo>
                    <a:pt x="384" y="83"/>
                  </a:lnTo>
                  <a:lnTo>
                    <a:pt x="417" y="141"/>
                  </a:lnTo>
                  <a:lnTo>
                    <a:pt x="384" y="198"/>
                  </a:lnTo>
                  <a:lnTo>
                    <a:pt x="316" y="198"/>
                  </a:lnTo>
                  <a:close/>
                  <a:moveTo>
                    <a:pt x="203" y="305"/>
                  </a:moveTo>
                  <a:lnTo>
                    <a:pt x="137" y="305"/>
                  </a:lnTo>
                  <a:lnTo>
                    <a:pt x="104" y="247"/>
                  </a:lnTo>
                  <a:lnTo>
                    <a:pt x="137" y="190"/>
                  </a:lnTo>
                  <a:lnTo>
                    <a:pt x="203" y="190"/>
                  </a:lnTo>
                  <a:lnTo>
                    <a:pt x="236" y="247"/>
                  </a:lnTo>
                  <a:lnTo>
                    <a:pt x="203" y="305"/>
                  </a:lnTo>
                  <a:close/>
                  <a:moveTo>
                    <a:pt x="203" y="516"/>
                  </a:moveTo>
                  <a:lnTo>
                    <a:pt x="137" y="516"/>
                  </a:lnTo>
                  <a:lnTo>
                    <a:pt x="104" y="458"/>
                  </a:lnTo>
                  <a:lnTo>
                    <a:pt x="137" y="401"/>
                  </a:lnTo>
                  <a:lnTo>
                    <a:pt x="203" y="401"/>
                  </a:lnTo>
                  <a:lnTo>
                    <a:pt x="236" y="458"/>
                  </a:lnTo>
                  <a:lnTo>
                    <a:pt x="203" y="516"/>
                  </a:lnTo>
                  <a:close/>
                  <a:moveTo>
                    <a:pt x="384" y="506"/>
                  </a:moveTo>
                  <a:lnTo>
                    <a:pt x="417" y="564"/>
                  </a:lnTo>
                  <a:lnTo>
                    <a:pt x="384" y="621"/>
                  </a:lnTo>
                  <a:lnTo>
                    <a:pt x="316" y="621"/>
                  </a:lnTo>
                  <a:lnTo>
                    <a:pt x="283" y="564"/>
                  </a:lnTo>
                  <a:lnTo>
                    <a:pt x="316" y="506"/>
                  </a:lnTo>
                  <a:lnTo>
                    <a:pt x="384" y="506"/>
                  </a:lnTo>
                  <a:close/>
                  <a:moveTo>
                    <a:pt x="384" y="411"/>
                  </a:moveTo>
                  <a:lnTo>
                    <a:pt x="316" y="411"/>
                  </a:lnTo>
                  <a:lnTo>
                    <a:pt x="283" y="353"/>
                  </a:lnTo>
                  <a:lnTo>
                    <a:pt x="316" y="295"/>
                  </a:lnTo>
                  <a:lnTo>
                    <a:pt x="384" y="295"/>
                  </a:lnTo>
                  <a:lnTo>
                    <a:pt x="417" y="353"/>
                  </a:lnTo>
                  <a:lnTo>
                    <a:pt x="384" y="411"/>
                  </a:lnTo>
                  <a:close/>
                  <a:moveTo>
                    <a:pt x="567" y="516"/>
                  </a:moveTo>
                  <a:lnTo>
                    <a:pt x="500" y="516"/>
                  </a:lnTo>
                  <a:lnTo>
                    <a:pt x="467" y="458"/>
                  </a:lnTo>
                  <a:lnTo>
                    <a:pt x="500" y="401"/>
                  </a:lnTo>
                  <a:lnTo>
                    <a:pt x="567" y="401"/>
                  </a:lnTo>
                  <a:lnTo>
                    <a:pt x="600" y="458"/>
                  </a:lnTo>
                  <a:lnTo>
                    <a:pt x="567" y="51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 b="1">
                <a:solidFill>
                  <a:srgbClr val="D04A0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endParaRPr>
            </a:p>
          </p:txBody>
        </p:sp>
      </p:grpSp>
      <p:grpSp>
        <p:nvGrpSpPr>
          <p:cNvPr id="14" name="Google Shape;1666;p163">
            <a:extLst>
              <a:ext uri="{FF2B5EF4-FFF2-40B4-BE49-F238E27FC236}">
                <a16:creationId xmlns:a16="http://schemas.microsoft.com/office/drawing/2014/main" id="{E0CB7437-8A96-340D-5855-ED5BC454E82F}"/>
              </a:ext>
            </a:extLst>
          </p:cNvPr>
          <p:cNvGrpSpPr/>
          <p:nvPr/>
        </p:nvGrpSpPr>
        <p:grpSpPr>
          <a:xfrm>
            <a:off x="647700" y="2050047"/>
            <a:ext cx="3823924" cy="3986672"/>
            <a:chOff x="4922250" y="1343025"/>
            <a:chExt cx="3823924" cy="3450575"/>
          </a:xfrm>
        </p:grpSpPr>
        <p:sp>
          <p:nvSpPr>
            <p:cNvPr id="15" name="Google Shape;1667;p163">
              <a:extLst>
                <a:ext uri="{FF2B5EF4-FFF2-40B4-BE49-F238E27FC236}">
                  <a16:creationId xmlns:a16="http://schemas.microsoft.com/office/drawing/2014/main" id="{AF2165F1-68E0-3E2C-1B07-AFD3F2D468E0}"/>
                </a:ext>
              </a:extLst>
            </p:cNvPr>
            <p:cNvSpPr/>
            <p:nvPr/>
          </p:nvSpPr>
          <p:spPr>
            <a:xfrm>
              <a:off x="4922250" y="1343025"/>
              <a:ext cx="3823800" cy="264300"/>
            </a:xfrm>
            <a:prstGeom prst="snip1Rect">
              <a:avLst>
                <a:gd name="adj" fmla="val 16667"/>
              </a:avLst>
            </a:pr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b="1" dirty="0">
                  <a:latin typeface="Arial" panose="020B0604020202020204" pitchFamily="34" charset="0"/>
                  <a:cs typeface="Arial" panose="020B0604020202020204" pitchFamily="34" charset="0"/>
                </a:rPr>
                <a:t>Key Objectives </a:t>
              </a:r>
              <a:endParaRPr sz="11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6" name="Google Shape;1668;p163">
              <a:extLst>
                <a:ext uri="{FF2B5EF4-FFF2-40B4-BE49-F238E27FC236}">
                  <a16:creationId xmlns:a16="http://schemas.microsoft.com/office/drawing/2014/main" id="{D8AF09DA-30B0-625E-1BF2-7E58D3356DC9}"/>
                </a:ext>
              </a:extLst>
            </p:cNvPr>
            <p:cNvCxnSpPr/>
            <p:nvPr/>
          </p:nvCxnSpPr>
          <p:spPr>
            <a:xfrm>
              <a:off x="4925374" y="1651725"/>
              <a:ext cx="3820800" cy="0"/>
            </a:xfrm>
            <a:prstGeom prst="straightConnector1">
              <a:avLst/>
            </a:prstGeom>
            <a:noFill/>
            <a:ln w="19050" cap="flat" cmpd="sng">
              <a:solidFill>
                <a:srgbClr val="DB53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7" name="Google Shape;1669;p163">
              <a:extLst>
                <a:ext uri="{FF2B5EF4-FFF2-40B4-BE49-F238E27FC236}">
                  <a16:creationId xmlns:a16="http://schemas.microsoft.com/office/drawing/2014/main" id="{52865724-4165-6B56-C013-CAF89034312B}"/>
                </a:ext>
              </a:extLst>
            </p:cNvPr>
            <p:cNvSpPr/>
            <p:nvPr/>
          </p:nvSpPr>
          <p:spPr>
            <a:xfrm>
              <a:off x="4925250" y="1770500"/>
              <a:ext cx="3820800" cy="3023100"/>
            </a:xfrm>
            <a:prstGeom prst="rect">
              <a:avLst/>
            </a:prstGeom>
            <a:noFill/>
            <a:ln w="9525" cap="flat" cmpd="sng">
              <a:solidFill>
                <a:srgbClr val="DB536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8" name="Google Shape;1682;p163">
            <a:extLst>
              <a:ext uri="{FF2B5EF4-FFF2-40B4-BE49-F238E27FC236}">
                <a16:creationId xmlns:a16="http://schemas.microsoft.com/office/drawing/2014/main" id="{261A0AE3-6E1C-F005-705D-892DA6ACCC46}"/>
              </a:ext>
            </a:extLst>
          </p:cNvPr>
          <p:cNvGrpSpPr/>
          <p:nvPr/>
        </p:nvGrpSpPr>
        <p:grpSpPr>
          <a:xfrm>
            <a:off x="806934" y="2595856"/>
            <a:ext cx="3542191" cy="485700"/>
            <a:chOff x="5081484" y="1736434"/>
            <a:chExt cx="3542191" cy="485700"/>
          </a:xfrm>
        </p:grpSpPr>
        <p:sp>
          <p:nvSpPr>
            <p:cNvPr id="19" name="Google Shape;1683;p163">
              <a:extLst>
                <a:ext uri="{FF2B5EF4-FFF2-40B4-BE49-F238E27FC236}">
                  <a16:creationId xmlns:a16="http://schemas.microsoft.com/office/drawing/2014/main" id="{38CC0F35-1D09-5BF5-0E19-01C83D91AD96}"/>
                </a:ext>
              </a:extLst>
            </p:cNvPr>
            <p:cNvSpPr/>
            <p:nvPr/>
          </p:nvSpPr>
          <p:spPr>
            <a:xfrm>
              <a:off x="5081484" y="1806746"/>
              <a:ext cx="345075" cy="345075"/>
            </a:xfrm>
            <a:custGeom>
              <a:avLst/>
              <a:gdLst/>
              <a:ahLst/>
              <a:cxnLst/>
              <a:rect l="l" t="t" r="r" b="b"/>
              <a:pathLst>
                <a:path w="395" h="396" extrusionOk="0">
                  <a:moveTo>
                    <a:pt x="0" y="0"/>
                  </a:moveTo>
                  <a:lnTo>
                    <a:pt x="0" y="396"/>
                  </a:lnTo>
                  <a:lnTo>
                    <a:pt x="395" y="396"/>
                  </a:lnTo>
                  <a:lnTo>
                    <a:pt x="395" y="0"/>
                  </a:lnTo>
                  <a:lnTo>
                    <a:pt x="0" y="0"/>
                  </a:lnTo>
                  <a:close/>
                  <a:moveTo>
                    <a:pt x="378" y="379"/>
                  </a:moveTo>
                  <a:lnTo>
                    <a:pt x="17" y="379"/>
                  </a:lnTo>
                  <a:lnTo>
                    <a:pt x="17" y="16"/>
                  </a:lnTo>
                  <a:lnTo>
                    <a:pt x="378" y="16"/>
                  </a:lnTo>
                  <a:lnTo>
                    <a:pt x="378" y="379"/>
                  </a:lnTo>
                  <a:close/>
                  <a:moveTo>
                    <a:pt x="343" y="346"/>
                  </a:moveTo>
                  <a:lnTo>
                    <a:pt x="50" y="346"/>
                  </a:lnTo>
                  <a:lnTo>
                    <a:pt x="50" y="329"/>
                  </a:lnTo>
                  <a:lnTo>
                    <a:pt x="343" y="329"/>
                  </a:lnTo>
                  <a:lnTo>
                    <a:pt x="343" y="346"/>
                  </a:lnTo>
                  <a:close/>
                  <a:moveTo>
                    <a:pt x="343" y="140"/>
                  </a:moveTo>
                  <a:lnTo>
                    <a:pt x="207" y="140"/>
                  </a:lnTo>
                  <a:lnTo>
                    <a:pt x="207" y="115"/>
                  </a:lnTo>
                  <a:lnTo>
                    <a:pt x="237" y="115"/>
                  </a:lnTo>
                  <a:lnTo>
                    <a:pt x="237" y="130"/>
                  </a:lnTo>
                  <a:lnTo>
                    <a:pt x="289" y="130"/>
                  </a:lnTo>
                  <a:lnTo>
                    <a:pt x="289" y="75"/>
                  </a:lnTo>
                  <a:lnTo>
                    <a:pt x="255" y="75"/>
                  </a:lnTo>
                  <a:lnTo>
                    <a:pt x="255" y="54"/>
                  </a:lnTo>
                  <a:lnTo>
                    <a:pt x="190" y="54"/>
                  </a:lnTo>
                  <a:lnTo>
                    <a:pt x="190" y="140"/>
                  </a:lnTo>
                  <a:lnTo>
                    <a:pt x="50" y="140"/>
                  </a:lnTo>
                  <a:lnTo>
                    <a:pt x="50" y="157"/>
                  </a:lnTo>
                  <a:lnTo>
                    <a:pt x="343" y="157"/>
                  </a:lnTo>
                  <a:lnTo>
                    <a:pt x="343" y="140"/>
                  </a:lnTo>
                  <a:close/>
                  <a:moveTo>
                    <a:pt x="273" y="92"/>
                  </a:moveTo>
                  <a:lnTo>
                    <a:pt x="273" y="114"/>
                  </a:lnTo>
                  <a:lnTo>
                    <a:pt x="255" y="114"/>
                  </a:lnTo>
                  <a:lnTo>
                    <a:pt x="255" y="92"/>
                  </a:lnTo>
                  <a:lnTo>
                    <a:pt x="273" y="92"/>
                  </a:lnTo>
                  <a:close/>
                  <a:moveTo>
                    <a:pt x="207" y="71"/>
                  </a:moveTo>
                  <a:lnTo>
                    <a:pt x="237" y="71"/>
                  </a:lnTo>
                  <a:lnTo>
                    <a:pt x="237" y="75"/>
                  </a:lnTo>
                  <a:lnTo>
                    <a:pt x="237" y="98"/>
                  </a:lnTo>
                  <a:lnTo>
                    <a:pt x="207" y="98"/>
                  </a:lnTo>
                  <a:lnTo>
                    <a:pt x="207" y="71"/>
                  </a:lnTo>
                  <a:close/>
                  <a:moveTo>
                    <a:pt x="123" y="320"/>
                  </a:moveTo>
                  <a:lnTo>
                    <a:pt x="123" y="167"/>
                  </a:lnTo>
                  <a:lnTo>
                    <a:pt x="73" y="167"/>
                  </a:lnTo>
                  <a:lnTo>
                    <a:pt x="73" y="320"/>
                  </a:lnTo>
                  <a:lnTo>
                    <a:pt x="123" y="320"/>
                  </a:lnTo>
                  <a:close/>
                  <a:moveTo>
                    <a:pt x="90" y="185"/>
                  </a:moveTo>
                  <a:lnTo>
                    <a:pt x="106" y="185"/>
                  </a:lnTo>
                  <a:lnTo>
                    <a:pt x="106" y="302"/>
                  </a:lnTo>
                  <a:lnTo>
                    <a:pt x="90" y="302"/>
                  </a:lnTo>
                  <a:lnTo>
                    <a:pt x="90" y="185"/>
                  </a:lnTo>
                  <a:close/>
                  <a:moveTo>
                    <a:pt x="189" y="320"/>
                  </a:moveTo>
                  <a:lnTo>
                    <a:pt x="189" y="167"/>
                  </a:lnTo>
                  <a:lnTo>
                    <a:pt x="138" y="167"/>
                  </a:lnTo>
                  <a:lnTo>
                    <a:pt x="138" y="320"/>
                  </a:lnTo>
                  <a:lnTo>
                    <a:pt x="189" y="320"/>
                  </a:lnTo>
                  <a:close/>
                  <a:moveTo>
                    <a:pt x="155" y="185"/>
                  </a:moveTo>
                  <a:lnTo>
                    <a:pt x="172" y="185"/>
                  </a:lnTo>
                  <a:lnTo>
                    <a:pt x="172" y="302"/>
                  </a:lnTo>
                  <a:lnTo>
                    <a:pt x="155" y="302"/>
                  </a:lnTo>
                  <a:lnTo>
                    <a:pt x="155" y="185"/>
                  </a:lnTo>
                  <a:close/>
                  <a:moveTo>
                    <a:pt x="255" y="320"/>
                  </a:moveTo>
                  <a:lnTo>
                    <a:pt x="255" y="167"/>
                  </a:lnTo>
                  <a:lnTo>
                    <a:pt x="204" y="167"/>
                  </a:lnTo>
                  <a:lnTo>
                    <a:pt x="204" y="320"/>
                  </a:lnTo>
                  <a:lnTo>
                    <a:pt x="255" y="320"/>
                  </a:lnTo>
                  <a:close/>
                  <a:moveTo>
                    <a:pt x="220" y="185"/>
                  </a:moveTo>
                  <a:lnTo>
                    <a:pt x="237" y="185"/>
                  </a:lnTo>
                  <a:lnTo>
                    <a:pt x="237" y="302"/>
                  </a:lnTo>
                  <a:lnTo>
                    <a:pt x="220" y="302"/>
                  </a:lnTo>
                  <a:lnTo>
                    <a:pt x="220" y="185"/>
                  </a:lnTo>
                  <a:close/>
                  <a:moveTo>
                    <a:pt x="320" y="320"/>
                  </a:moveTo>
                  <a:lnTo>
                    <a:pt x="320" y="167"/>
                  </a:lnTo>
                  <a:lnTo>
                    <a:pt x="269" y="167"/>
                  </a:lnTo>
                  <a:lnTo>
                    <a:pt x="269" y="320"/>
                  </a:lnTo>
                  <a:lnTo>
                    <a:pt x="320" y="320"/>
                  </a:lnTo>
                  <a:close/>
                  <a:moveTo>
                    <a:pt x="287" y="185"/>
                  </a:moveTo>
                  <a:lnTo>
                    <a:pt x="304" y="185"/>
                  </a:lnTo>
                  <a:lnTo>
                    <a:pt x="304" y="302"/>
                  </a:lnTo>
                  <a:lnTo>
                    <a:pt x="287" y="302"/>
                  </a:lnTo>
                  <a:lnTo>
                    <a:pt x="287" y="18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D04A0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endParaRPr>
            </a:p>
          </p:txBody>
        </p:sp>
        <p:sp>
          <p:nvSpPr>
            <p:cNvPr id="20" name="Google Shape;1684;p163">
              <a:extLst>
                <a:ext uri="{FF2B5EF4-FFF2-40B4-BE49-F238E27FC236}">
                  <a16:creationId xmlns:a16="http://schemas.microsoft.com/office/drawing/2014/main" id="{E36E6835-0971-01A0-B155-A297D2F62FFE}"/>
                </a:ext>
              </a:extLst>
            </p:cNvPr>
            <p:cNvSpPr/>
            <p:nvPr/>
          </p:nvSpPr>
          <p:spPr>
            <a:xfrm>
              <a:off x="5575675" y="1736434"/>
              <a:ext cx="3048000" cy="48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r>
                <a:rPr lang="en-IN" sz="1000" kern="100" dirty="0">
                  <a:effectLst/>
                  <a:latin typeface="Arial" panose="020B0604020202020204" pitchFamily="34" charset="0"/>
                  <a:ea typeface="Aptos" panose="020B0004020202020204" pitchFamily="34" charset="0"/>
                  <a:cs typeface="Arial" panose="020B0604020202020204" pitchFamily="34" charset="0"/>
                </a:rPr>
                <a:t>Identifying </a:t>
              </a:r>
              <a:r>
                <a:rPr lang="en-IN" sz="1000" b="1" kern="100" dirty="0">
                  <a:effectLst/>
                  <a:latin typeface="Arial" panose="020B0604020202020204" pitchFamily="34" charset="0"/>
                  <a:ea typeface="Aptos" panose="020B0004020202020204" pitchFamily="34" charset="0"/>
                  <a:cs typeface="Arial" panose="020B0604020202020204" pitchFamily="34" charset="0"/>
                </a:rPr>
                <a:t>approval trends </a:t>
              </a:r>
              <a:r>
                <a:rPr lang="en-IN" sz="1000" kern="100" dirty="0">
                  <a:effectLst/>
                  <a:latin typeface="Arial" panose="020B0604020202020204" pitchFamily="34" charset="0"/>
                  <a:ea typeface="Aptos" panose="020B0004020202020204" pitchFamily="34" charset="0"/>
                  <a:cs typeface="Arial" panose="020B0604020202020204" pitchFamily="34" charset="0"/>
                </a:rPr>
                <a:t>over time</a:t>
              </a:r>
            </a:p>
          </p:txBody>
        </p:sp>
      </p:grpSp>
      <p:cxnSp>
        <p:nvCxnSpPr>
          <p:cNvPr id="21" name="Google Shape;1685;p163">
            <a:extLst>
              <a:ext uri="{FF2B5EF4-FFF2-40B4-BE49-F238E27FC236}">
                <a16:creationId xmlns:a16="http://schemas.microsoft.com/office/drawing/2014/main" id="{BDC6F611-1AE5-0202-8A4D-9A88A688BAF7}"/>
              </a:ext>
            </a:extLst>
          </p:cNvPr>
          <p:cNvCxnSpPr/>
          <p:nvPr/>
        </p:nvCxnSpPr>
        <p:spPr>
          <a:xfrm>
            <a:off x="1301125" y="3202497"/>
            <a:ext cx="3048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2" name="Google Shape;1686;p163">
            <a:extLst>
              <a:ext uri="{FF2B5EF4-FFF2-40B4-BE49-F238E27FC236}">
                <a16:creationId xmlns:a16="http://schemas.microsoft.com/office/drawing/2014/main" id="{CC56EA00-9028-FAE3-E92A-33ECA13F0BF1}"/>
              </a:ext>
            </a:extLst>
          </p:cNvPr>
          <p:cNvCxnSpPr/>
          <p:nvPr/>
        </p:nvCxnSpPr>
        <p:spPr>
          <a:xfrm>
            <a:off x="1301125" y="3930080"/>
            <a:ext cx="3048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3" name="Google Shape;1687;p163">
            <a:extLst>
              <a:ext uri="{FF2B5EF4-FFF2-40B4-BE49-F238E27FC236}">
                <a16:creationId xmlns:a16="http://schemas.microsoft.com/office/drawing/2014/main" id="{72C00FBC-984D-23E4-E11D-EDD0CA2B88DD}"/>
              </a:ext>
            </a:extLst>
          </p:cNvPr>
          <p:cNvCxnSpPr/>
          <p:nvPr/>
        </p:nvCxnSpPr>
        <p:spPr>
          <a:xfrm>
            <a:off x="1301125" y="4657662"/>
            <a:ext cx="3048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  <p:grpSp>
        <p:nvGrpSpPr>
          <p:cNvPr id="24" name="Google Shape;1688;p163">
            <a:extLst>
              <a:ext uri="{FF2B5EF4-FFF2-40B4-BE49-F238E27FC236}">
                <a16:creationId xmlns:a16="http://schemas.microsoft.com/office/drawing/2014/main" id="{A837C070-22FA-C719-D0CF-72E39D845F96}"/>
              </a:ext>
            </a:extLst>
          </p:cNvPr>
          <p:cNvGrpSpPr/>
          <p:nvPr/>
        </p:nvGrpSpPr>
        <p:grpSpPr>
          <a:xfrm>
            <a:off x="804537" y="4854805"/>
            <a:ext cx="3544588" cy="485700"/>
            <a:chOff x="5079087" y="3461983"/>
            <a:chExt cx="3544588" cy="485700"/>
          </a:xfrm>
        </p:grpSpPr>
        <p:sp>
          <p:nvSpPr>
            <p:cNvPr id="25" name="Google Shape;1689;p163">
              <a:extLst>
                <a:ext uri="{FF2B5EF4-FFF2-40B4-BE49-F238E27FC236}">
                  <a16:creationId xmlns:a16="http://schemas.microsoft.com/office/drawing/2014/main" id="{78482796-AA0D-55B3-AF25-8AEBD72294F0}"/>
                </a:ext>
              </a:extLst>
            </p:cNvPr>
            <p:cNvSpPr/>
            <p:nvPr/>
          </p:nvSpPr>
          <p:spPr>
            <a:xfrm>
              <a:off x="5575675" y="3461983"/>
              <a:ext cx="3048000" cy="48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1000" kern="100" dirty="0">
                  <a:effectLst/>
                  <a:latin typeface="Arial" panose="020B0604020202020204" pitchFamily="34" charset="0"/>
                  <a:ea typeface="Aptos" panose="020B0004020202020204" pitchFamily="34" charset="0"/>
                  <a:cs typeface="Arial" panose="020B0604020202020204" pitchFamily="34" charset="0"/>
                </a:rPr>
                <a:t>Exploring </a:t>
              </a:r>
              <a:r>
                <a:rPr lang="en-IN" sz="1000" b="1" kern="100" dirty="0">
                  <a:effectLst/>
                  <a:latin typeface="Arial" panose="020B0604020202020204" pitchFamily="34" charset="0"/>
                  <a:ea typeface="Aptos" panose="020B0004020202020204" pitchFamily="34" charset="0"/>
                  <a:cs typeface="Arial" panose="020B0604020202020204" pitchFamily="34" charset="0"/>
                </a:rPr>
                <a:t>therapeutic classes </a:t>
              </a:r>
              <a:r>
                <a:rPr lang="en-IN" sz="1000" kern="100" dirty="0">
                  <a:effectLst/>
                  <a:latin typeface="Arial" panose="020B0604020202020204" pitchFamily="34" charset="0"/>
                  <a:ea typeface="Aptos" panose="020B0004020202020204" pitchFamily="34" charset="0"/>
                  <a:cs typeface="Arial" panose="020B0604020202020204" pitchFamily="34" charset="0"/>
                </a:rPr>
                <a:t>and their approval trends</a:t>
              </a:r>
              <a:endParaRPr sz="1000" b="1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Google Shape;1690;p163">
              <a:extLst>
                <a:ext uri="{FF2B5EF4-FFF2-40B4-BE49-F238E27FC236}">
                  <a16:creationId xmlns:a16="http://schemas.microsoft.com/office/drawing/2014/main" id="{F1ECF8C1-D5B4-8D8F-0F24-2F951ADEB8A7}"/>
                </a:ext>
              </a:extLst>
            </p:cNvPr>
            <p:cNvSpPr/>
            <p:nvPr/>
          </p:nvSpPr>
          <p:spPr>
            <a:xfrm>
              <a:off x="5079087" y="3532293"/>
              <a:ext cx="347472" cy="347472"/>
            </a:xfrm>
            <a:custGeom>
              <a:avLst/>
              <a:gdLst/>
              <a:ahLst/>
              <a:cxnLst/>
              <a:rect l="l" t="t" r="r" b="b"/>
              <a:pathLst>
                <a:path w="704" h="706" extrusionOk="0">
                  <a:moveTo>
                    <a:pt x="0" y="0"/>
                  </a:moveTo>
                  <a:lnTo>
                    <a:pt x="0" y="706"/>
                  </a:lnTo>
                  <a:lnTo>
                    <a:pt x="704" y="706"/>
                  </a:lnTo>
                  <a:lnTo>
                    <a:pt x="704" y="0"/>
                  </a:lnTo>
                  <a:lnTo>
                    <a:pt x="0" y="0"/>
                  </a:lnTo>
                  <a:close/>
                  <a:moveTo>
                    <a:pt x="675" y="31"/>
                  </a:moveTo>
                  <a:lnTo>
                    <a:pt x="675" y="85"/>
                  </a:lnTo>
                  <a:lnTo>
                    <a:pt x="476" y="85"/>
                  </a:lnTo>
                  <a:lnTo>
                    <a:pt x="382" y="169"/>
                  </a:lnTo>
                  <a:lnTo>
                    <a:pt x="289" y="169"/>
                  </a:lnTo>
                  <a:lnTo>
                    <a:pt x="196" y="254"/>
                  </a:lnTo>
                  <a:lnTo>
                    <a:pt x="31" y="254"/>
                  </a:lnTo>
                  <a:lnTo>
                    <a:pt x="31" y="31"/>
                  </a:lnTo>
                  <a:lnTo>
                    <a:pt x="675" y="31"/>
                  </a:lnTo>
                  <a:close/>
                  <a:moveTo>
                    <a:pt x="300" y="510"/>
                  </a:moveTo>
                  <a:lnTo>
                    <a:pt x="237" y="452"/>
                  </a:lnTo>
                  <a:lnTo>
                    <a:pt x="675" y="452"/>
                  </a:lnTo>
                  <a:lnTo>
                    <a:pt x="675" y="510"/>
                  </a:lnTo>
                  <a:lnTo>
                    <a:pt x="300" y="510"/>
                  </a:lnTo>
                  <a:close/>
                  <a:moveTo>
                    <a:pt x="675" y="539"/>
                  </a:moveTo>
                  <a:lnTo>
                    <a:pt x="675" y="595"/>
                  </a:lnTo>
                  <a:lnTo>
                    <a:pt x="487" y="595"/>
                  </a:lnTo>
                  <a:lnTo>
                    <a:pt x="427" y="539"/>
                  </a:lnTo>
                  <a:lnTo>
                    <a:pt x="675" y="539"/>
                  </a:lnTo>
                  <a:close/>
                  <a:moveTo>
                    <a:pt x="31" y="423"/>
                  </a:moveTo>
                  <a:lnTo>
                    <a:pt x="31" y="368"/>
                  </a:lnTo>
                  <a:lnTo>
                    <a:pt x="675" y="368"/>
                  </a:lnTo>
                  <a:lnTo>
                    <a:pt x="675" y="423"/>
                  </a:lnTo>
                  <a:lnTo>
                    <a:pt x="31" y="423"/>
                  </a:lnTo>
                  <a:close/>
                  <a:moveTo>
                    <a:pt x="31" y="338"/>
                  </a:moveTo>
                  <a:lnTo>
                    <a:pt x="31" y="283"/>
                  </a:lnTo>
                  <a:lnTo>
                    <a:pt x="675" y="283"/>
                  </a:lnTo>
                  <a:lnTo>
                    <a:pt x="675" y="338"/>
                  </a:lnTo>
                  <a:lnTo>
                    <a:pt x="31" y="338"/>
                  </a:lnTo>
                  <a:close/>
                  <a:moveTo>
                    <a:pt x="240" y="254"/>
                  </a:moveTo>
                  <a:lnTo>
                    <a:pt x="300" y="199"/>
                  </a:lnTo>
                  <a:lnTo>
                    <a:pt x="675" y="199"/>
                  </a:lnTo>
                  <a:lnTo>
                    <a:pt x="675" y="254"/>
                  </a:lnTo>
                  <a:lnTo>
                    <a:pt x="240" y="254"/>
                  </a:lnTo>
                  <a:close/>
                  <a:moveTo>
                    <a:pt x="427" y="169"/>
                  </a:moveTo>
                  <a:lnTo>
                    <a:pt x="487" y="114"/>
                  </a:lnTo>
                  <a:lnTo>
                    <a:pt x="675" y="114"/>
                  </a:lnTo>
                  <a:lnTo>
                    <a:pt x="675" y="169"/>
                  </a:lnTo>
                  <a:lnTo>
                    <a:pt x="427" y="169"/>
                  </a:lnTo>
                  <a:close/>
                  <a:moveTo>
                    <a:pt x="31" y="675"/>
                  </a:moveTo>
                  <a:lnTo>
                    <a:pt x="31" y="452"/>
                  </a:lnTo>
                  <a:lnTo>
                    <a:pt x="192" y="452"/>
                  </a:lnTo>
                  <a:lnTo>
                    <a:pt x="289" y="539"/>
                  </a:lnTo>
                  <a:lnTo>
                    <a:pt x="382" y="539"/>
                  </a:lnTo>
                  <a:lnTo>
                    <a:pt x="476" y="624"/>
                  </a:lnTo>
                  <a:lnTo>
                    <a:pt x="675" y="624"/>
                  </a:lnTo>
                  <a:lnTo>
                    <a:pt x="675" y="675"/>
                  </a:lnTo>
                  <a:lnTo>
                    <a:pt x="31" y="67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D04A0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endParaRPr>
            </a:p>
          </p:txBody>
        </p:sp>
      </p:grpSp>
      <p:sp>
        <p:nvSpPr>
          <p:cNvPr id="27" name="Google Shape;1660;p163">
            <a:extLst>
              <a:ext uri="{FF2B5EF4-FFF2-40B4-BE49-F238E27FC236}">
                <a16:creationId xmlns:a16="http://schemas.microsoft.com/office/drawing/2014/main" id="{72CBECAA-9D42-CFA6-E186-D7DC757A27F5}"/>
              </a:ext>
            </a:extLst>
          </p:cNvPr>
          <p:cNvSpPr/>
          <p:nvPr/>
        </p:nvSpPr>
        <p:spPr>
          <a:xfrm>
            <a:off x="647700" y="821275"/>
            <a:ext cx="10632442" cy="316620"/>
          </a:xfrm>
          <a:prstGeom prst="snip1Rect">
            <a:avLst>
              <a:gd name="adj" fmla="val 1666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 Objectives</a:t>
            </a:r>
            <a:endParaRPr sz="1400" b="1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Google Shape;1662;p163">
            <a:extLst>
              <a:ext uri="{FF2B5EF4-FFF2-40B4-BE49-F238E27FC236}">
                <a16:creationId xmlns:a16="http://schemas.microsoft.com/office/drawing/2014/main" id="{5A84A1FE-DEEF-1531-50C8-1964CA1D9715}"/>
              </a:ext>
            </a:extLst>
          </p:cNvPr>
          <p:cNvSpPr txBox="1"/>
          <p:nvPr/>
        </p:nvSpPr>
        <p:spPr>
          <a:xfrm>
            <a:off x="647700" y="1248747"/>
            <a:ext cx="10623274" cy="80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FDA intends to carryout </a:t>
            </a:r>
            <a:r>
              <a:rPr lang="en-US" sz="1200" b="1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analysis of data </a:t>
            </a:r>
            <a:r>
              <a:rPr lang="en-US" sz="12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gathered over the years for </a:t>
            </a:r>
            <a:r>
              <a:rPr lang="en-US" sz="1200" b="1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approval of drugs in the United Stated of America</a:t>
            </a:r>
            <a:r>
              <a:rPr lang="en-US" sz="12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The will help identify the </a:t>
            </a:r>
            <a:r>
              <a:rPr lang="en-US" sz="1200" b="1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trends of drug approval process </a:t>
            </a:r>
            <a:r>
              <a:rPr lang="en-US" sz="12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 other related details  </a:t>
            </a:r>
            <a:endParaRPr sz="1200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9" name="Google Shape;1691;p163">
            <a:extLst>
              <a:ext uri="{FF2B5EF4-FFF2-40B4-BE49-F238E27FC236}">
                <a16:creationId xmlns:a16="http://schemas.microsoft.com/office/drawing/2014/main" id="{D9A3C801-9EBC-E032-6D2C-7152C71B59DA}"/>
              </a:ext>
            </a:extLst>
          </p:cNvPr>
          <p:cNvGrpSpPr/>
          <p:nvPr/>
        </p:nvGrpSpPr>
        <p:grpSpPr>
          <a:xfrm>
            <a:off x="4999550" y="3267963"/>
            <a:ext cx="366653" cy="967345"/>
            <a:chOff x="4314175" y="2489600"/>
            <a:chExt cx="473713" cy="1249800"/>
          </a:xfrm>
        </p:grpSpPr>
        <p:sp>
          <p:nvSpPr>
            <p:cNvPr id="30" name="Google Shape;1692;p163">
              <a:extLst>
                <a:ext uri="{FF2B5EF4-FFF2-40B4-BE49-F238E27FC236}">
                  <a16:creationId xmlns:a16="http://schemas.microsoft.com/office/drawing/2014/main" id="{1FF9FADD-9C05-F33D-64FB-F24BA055F2AE}"/>
                </a:ext>
              </a:extLst>
            </p:cNvPr>
            <p:cNvSpPr/>
            <p:nvPr/>
          </p:nvSpPr>
          <p:spPr>
            <a:xfrm>
              <a:off x="4354688" y="2489600"/>
              <a:ext cx="433200" cy="1249800"/>
            </a:xfrm>
            <a:prstGeom prst="chevron">
              <a:avLst>
                <a:gd name="adj" fmla="val 50000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693;p163">
              <a:extLst>
                <a:ext uri="{FF2B5EF4-FFF2-40B4-BE49-F238E27FC236}">
                  <a16:creationId xmlns:a16="http://schemas.microsoft.com/office/drawing/2014/main" id="{0F5A2FDC-2FBB-1A3F-4009-9C86CADB1663}"/>
                </a:ext>
              </a:extLst>
            </p:cNvPr>
            <p:cNvSpPr/>
            <p:nvPr/>
          </p:nvSpPr>
          <p:spPr>
            <a:xfrm rot="5400000">
              <a:off x="3924325" y="3029900"/>
              <a:ext cx="948900" cy="169200"/>
            </a:xfrm>
            <a:prstGeom prst="triangle">
              <a:avLst>
                <a:gd name="adj" fmla="val 50000"/>
              </a:avLst>
            </a:pr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" name="Google Shape;1663;p163">
            <a:extLst>
              <a:ext uri="{FF2B5EF4-FFF2-40B4-BE49-F238E27FC236}">
                <a16:creationId xmlns:a16="http://schemas.microsoft.com/office/drawing/2014/main" id="{D24E4191-D425-E4ED-898B-99333F74A0D5}"/>
              </a:ext>
            </a:extLst>
          </p:cNvPr>
          <p:cNvSpPr/>
          <p:nvPr/>
        </p:nvSpPr>
        <p:spPr>
          <a:xfrm>
            <a:off x="5736740" y="2050047"/>
            <a:ext cx="5967579" cy="264300"/>
          </a:xfrm>
          <a:prstGeom prst="snip1Rect">
            <a:avLst>
              <a:gd name="adj" fmla="val 16667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Approach </a:t>
            </a:r>
            <a:endParaRPr sz="1100" b="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3" name="Google Shape;1664;p163">
            <a:extLst>
              <a:ext uri="{FF2B5EF4-FFF2-40B4-BE49-F238E27FC236}">
                <a16:creationId xmlns:a16="http://schemas.microsoft.com/office/drawing/2014/main" id="{BDC3D45C-735F-1405-3DD8-B2F2DCCD7866}"/>
              </a:ext>
            </a:extLst>
          </p:cNvPr>
          <p:cNvCxnSpPr/>
          <p:nvPr/>
        </p:nvCxnSpPr>
        <p:spPr>
          <a:xfrm>
            <a:off x="5729647" y="2358747"/>
            <a:ext cx="5962433" cy="0"/>
          </a:xfrm>
          <a:prstGeom prst="straightConnector1">
            <a:avLst/>
          </a:prstGeom>
          <a:noFill/>
          <a:ln w="19050" cap="flat" cmpd="sng">
            <a:solidFill>
              <a:srgbClr val="DB536A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" name="Google Shape;1665;p163">
            <a:extLst>
              <a:ext uri="{FF2B5EF4-FFF2-40B4-BE49-F238E27FC236}">
                <a16:creationId xmlns:a16="http://schemas.microsoft.com/office/drawing/2014/main" id="{68C9E986-78ED-FB59-7D5B-F207BBFF741E}"/>
              </a:ext>
            </a:extLst>
          </p:cNvPr>
          <p:cNvSpPr/>
          <p:nvPr/>
        </p:nvSpPr>
        <p:spPr>
          <a:xfrm>
            <a:off x="5734323" y="2477512"/>
            <a:ext cx="5957755" cy="3559203"/>
          </a:xfrm>
          <a:prstGeom prst="rect">
            <a:avLst/>
          </a:prstGeom>
          <a:noFill/>
          <a:ln w="9525" cap="flat" cmpd="sng">
            <a:solidFill>
              <a:srgbClr val="DB53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1693;p163">
            <a:extLst>
              <a:ext uri="{FF2B5EF4-FFF2-40B4-BE49-F238E27FC236}">
                <a16:creationId xmlns:a16="http://schemas.microsoft.com/office/drawing/2014/main" id="{8990FEAA-08BC-B11B-1350-CB62A4796DA9}"/>
              </a:ext>
            </a:extLst>
          </p:cNvPr>
          <p:cNvSpPr/>
          <p:nvPr/>
        </p:nvSpPr>
        <p:spPr>
          <a:xfrm rot="10800000">
            <a:off x="8366231" y="3624119"/>
            <a:ext cx="734448" cy="130960"/>
          </a:xfrm>
          <a:prstGeom prst="triangle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1670;p163">
            <a:extLst>
              <a:ext uri="{FF2B5EF4-FFF2-40B4-BE49-F238E27FC236}">
                <a16:creationId xmlns:a16="http://schemas.microsoft.com/office/drawing/2014/main" id="{FE02B55E-7335-6DB8-4680-A39D684CBC00}"/>
              </a:ext>
            </a:extLst>
          </p:cNvPr>
          <p:cNvSpPr txBox="1"/>
          <p:nvPr/>
        </p:nvSpPr>
        <p:spPr>
          <a:xfrm>
            <a:off x="5688148" y="3086983"/>
            <a:ext cx="973200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900" b="1" i="0" u="none" strike="noStrike" cap="none" dirty="0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Objectives &amp; requirements understanding</a:t>
            </a:r>
            <a:endParaRPr sz="900" b="1" i="0" u="none" strike="noStrike" cap="none" dirty="0">
              <a:solidFill>
                <a:srgbClr val="000000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sp>
        <p:nvSpPr>
          <p:cNvPr id="51" name="Google Shape;1671;p163">
            <a:extLst>
              <a:ext uri="{FF2B5EF4-FFF2-40B4-BE49-F238E27FC236}">
                <a16:creationId xmlns:a16="http://schemas.microsoft.com/office/drawing/2014/main" id="{83ECCCC4-A5AF-B4F9-6FC5-72445816845A}"/>
              </a:ext>
            </a:extLst>
          </p:cNvPr>
          <p:cNvSpPr txBox="1"/>
          <p:nvPr/>
        </p:nvSpPr>
        <p:spPr>
          <a:xfrm>
            <a:off x="6955298" y="3086983"/>
            <a:ext cx="97320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900" b="1" dirty="0">
                <a:latin typeface="Arial" panose="020B0604020202020204" pitchFamily="34" charset="0"/>
                <a:cs typeface="Arial" panose="020B0604020202020204" pitchFamily="34" charset="0"/>
              </a:rPr>
              <a:t>Data overview and cleansing</a:t>
            </a:r>
            <a:endParaRPr sz="900" b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Google Shape;1672;p163">
            <a:extLst>
              <a:ext uri="{FF2B5EF4-FFF2-40B4-BE49-F238E27FC236}">
                <a16:creationId xmlns:a16="http://schemas.microsoft.com/office/drawing/2014/main" id="{640C40DF-D4EF-FD00-A6EA-0CEEE79D3611}"/>
              </a:ext>
            </a:extLst>
          </p:cNvPr>
          <p:cNvSpPr txBox="1"/>
          <p:nvPr/>
        </p:nvSpPr>
        <p:spPr>
          <a:xfrm>
            <a:off x="8222448" y="3086983"/>
            <a:ext cx="97320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900" b="1" dirty="0">
                <a:latin typeface="Arial" panose="020B0604020202020204" pitchFamily="34" charset="0"/>
                <a:cs typeface="Arial" panose="020B0604020202020204" pitchFamily="34" charset="0"/>
              </a:rPr>
              <a:t>Identification of analysis flow </a:t>
            </a:r>
            <a:endParaRPr sz="900" b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Google Shape;1673;p163">
            <a:extLst>
              <a:ext uri="{FF2B5EF4-FFF2-40B4-BE49-F238E27FC236}">
                <a16:creationId xmlns:a16="http://schemas.microsoft.com/office/drawing/2014/main" id="{2173A5AC-F9BB-DFE8-8631-2E7BF6243269}"/>
              </a:ext>
            </a:extLst>
          </p:cNvPr>
          <p:cNvSpPr txBox="1"/>
          <p:nvPr/>
        </p:nvSpPr>
        <p:spPr>
          <a:xfrm>
            <a:off x="9476883" y="3073487"/>
            <a:ext cx="973200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900" b="1" dirty="0">
                <a:latin typeface="Arial" panose="020B0604020202020204" pitchFamily="34" charset="0"/>
                <a:cs typeface="Arial" panose="020B0604020202020204" pitchFamily="34" charset="0"/>
              </a:rPr>
              <a:t>Applying tools (Power BI and SQL)</a:t>
            </a:r>
            <a:endParaRPr sz="900" b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Google Shape;1674;p163">
            <a:extLst>
              <a:ext uri="{FF2B5EF4-FFF2-40B4-BE49-F238E27FC236}">
                <a16:creationId xmlns:a16="http://schemas.microsoft.com/office/drawing/2014/main" id="{9BED0551-BC8C-C645-E08D-3A191E4770FD}"/>
              </a:ext>
            </a:extLst>
          </p:cNvPr>
          <p:cNvSpPr txBox="1"/>
          <p:nvPr/>
        </p:nvSpPr>
        <p:spPr>
          <a:xfrm>
            <a:off x="10744033" y="3073487"/>
            <a:ext cx="97320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900" b="1" dirty="0">
                <a:latin typeface="Arial" panose="020B0604020202020204" pitchFamily="34" charset="0"/>
                <a:cs typeface="Arial" panose="020B0604020202020204" pitchFamily="34" charset="0"/>
              </a:rPr>
              <a:t>Generating results</a:t>
            </a:r>
            <a:endParaRPr sz="900" b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" name="Google Shape;1675;p163">
            <a:extLst>
              <a:ext uri="{FF2B5EF4-FFF2-40B4-BE49-F238E27FC236}">
                <a16:creationId xmlns:a16="http://schemas.microsoft.com/office/drawing/2014/main" id="{2AC48D3F-C545-4138-AF17-9623342E11BE}"/>
              </a:ext>
            </a:extLst>
          </p:cNvPr>
          <p:cNvSpPr/>
          <p:nvPr/>
        </p:nvSpPr>
        <p:spPr>
          <a:xfrm>
            <a:off x="11086002" y="2723395"/>
            <a:ext cx="289262" cy="289164"/>
          </a:xfrm>
          <a:custGeom>
            <a:avLst/>
            <a:gdLst/>
            <a:ahLst/>
            <a:cxnLst/>
            <a:rect l="l" t="t" r="r" b="b"/>
            <a:pathLst>
              <a:path w="453744" h="453590" extrusionOk="0">
                <a:moveTo>
                  <a:pt x="0" y="0"/>
                </a:moveTo>
                <a:lnTo>
                  <a:pt x="0" y="453590"/>
                </a:lnTo>
                <a:lnTo>
                  <a:pt x="453744" y="453590"/>
                </a:lnTo>
                <a:lnTo>
                  <a:pt x="453744" y="0"/>
                </a:lnTo>
                <a:close/>
                <a:moveTo>
                  <a:pt x="434397" y="434218"/>
                </a:moveTo>
                <a:lnTo>
                  <a:pt x="19284" y="434218"/>
                </a:lnTo>
                <a:lnTo>
                  <a:pt x="19284" y="19341"/>
                </a:lnTo>
                <a:lnTo>
                  <a:pt x="434334" y="19341"/>
                </a:lnTo>
                <a:close/>
                <a:moveTo>
                  <a:pt x="122889" y="48131"/>
                </a:moveTo>
                <a:lnTo>
                  <a:pt x="159220" y="145275"/>
                </a:lnTo>
                <a:lnTo>
                  <a:pt x="137163" y="145275"/>
                </a:lnTo>
                <a:lnTo>
                  <a:pt x="129821" y="123635"/>
                </a:lnTo>
                <a:lnTo>
                  <a:pt x="93458" y="123635"/>
                </a:lnTo>
                <a:lnTo>
                  <a:pt x="85833" y="145275"/>
                </a:lnTo>
                <a:lnTo>
                  <a:pt x="64343" y="145275"/>
                </a:lnTo>
                <a:lnTo>
                  <a:pt x="101084" y="48131"/>
                </a:lnTo>
                <a:close/>
                <a:moveTo>
                  <a:pt x="124086" y="107728"/>
                </a:moveTo>
                <a:lnTo>
                  <a:pt x="111861" y="72070"/>
                </a:lnTo>
                <a:lnTo>
                  <a:pt x="111577" y="72070"/>
                </a:lnTo>
                <a:lnTo>
                  <a:pt x="98973" y="107728"/>
                </a:lnTo>
                <a:close/>
                <a:moveTo>
                  <a:pt x="353542" y="308284"/>
                </a:moveTo>
                <a:cubicBezTo>
                  <a:pt x="357765" y="308249"/>
                  <a:pt x="361987" y="308662"/>
                  <a:pt x="366146" y="309512"/>
                </a:cubicBezTo>
                <a:cubicBezTo>
                  <a:pt x="369644" y="310193"/>
                  <a:pt x="372984" y="311554"/>
                  <a:pt x="375946" y="313513"/>
                </a:cubicBezTo>
                <a:cubicBezTo>
                  <a:pt x="378656" y="315396"/>
                  <a:pt x="380830" y="317960"/>
                  <a:pt x="382248" y="320947"/>
                </a:cubicBezTo>
                <a:cubicBezTo>
                  <a:pt x="383855" y="324541"/>
                  <a:pt x="384611" y="328450"/>
                  <a:pt x="384485" y="332381"/>
                </a:cubicBezTo>
                <a:cubicBezTo>
                  <a:pt x="384706" y="336731"/>
                  <a:pt x="383603" y="341043"/>
                  <a:pt x="381271" y="344729"/>
                </a:cubicBezTo>
                <a:cubicBezTo>
                  <a:pt x="378750" y="348244"/>
                  <a:pt x="375348" y="351019"/>
                  <a:pt x="371409" y="352761"/>
                </a:cubicBezTo>
                <a:cubicBezTo>
                  <a:pt x="376828" y="354096"/>
                  <a:pt x="381587" y="357313"/>
                  <a:pt x="384831" y="361833"/>
                </a:cubicBezTo>
                <a:cubicBezTo>
                  <a:pt x="387857" y="366444"/>
                  <a:pt x="389401" y="371878"/>
                  <a:pt x="389243" y="377393"/>
                </a:cubicBezTo>
                <a:cubicBezTo>
                  <a:pt x="389338" y="381765"/>
                  <a:pt x="388361" y="386094"/>
                  <a:pt x="386376" y="389993"/>
                </a:cubicBezTo>
                <a:cubicBezTo>
                  <a:pt x="384548" y="393496"/>
                  <a:pt x="381901" y="396507"/>
                  <a:pt x="378687" y="398781"/>
                </a:cubicBezTo>
                <a:cubicBezTo>
                  <a:pt x="375348" y="401103"/>
                  <a:pt x="371597" y="402810"/>
                  <a:pt x="367659" y="403821"/>
                </a:cubicBezTo>
                <a:cubicBezTo>
                  <a:pt x="363531" y="404886"/>
                  <a:pt x="359309" y="405425"/>
                  <a:pt x="355055" y="405428"/>
                </a:cubicBezTo>
                <a:lnTo>
                  <a:pt x="307979" y="405428"/>
                </a:lnTo>
                <a:lnTo>
                  <a:pt x="307979" y="308284"/>
                </a:lnTo>
                <a:close/>
                <a:moveTo>
                  <a:pt x="350833" y="347595"/>
                </a:moveTo>
                <a:cubicBezTo>
                  <a:pt x="354204" y="347759"/>
                  <a:pt x="357512" y="346804"/>
                  <a:pt x="360286" y="344886"/>
                </a:cubicBezTo>
                <a:cubicBezTo>
                  <a:pt x="362901" y="342725"/>
                  <a:pt x="364288" y="339412"/>
                  <a:pt x="363972" y="336035"/>
                </a:cubicBezTo>
                <a:cubicBezTo>
                  <a:pt x="364035" y="334101"/>
                  <a:pt x="363625" y="332182"/>
                  <a:pt x="362744" y="330459"/>
                </a:cubicBezTo>
                <a:cubicBezTo>
                  <a:pt x="361987" y="329077"/>
                  <a:pt x="360916" y="327905"/>
                  <a:pt x="359593" y="327057"/>
                </a:cubicBezTo>
                <a:cubicBezTo>
                  <a:pt x="358142" y="326207"/>
                  <a:pt x="356567" y="325631"/>
                  <a:pt x="354897" y="325356"/>
                </a:cubicBezTo>
                <a:cubicBezTo>
                  <a:pt x="353070" y="325038"/>
                  <a:pt x="351242" y="324881"/>
                  <a:pt x="349383" y="324884"/>
                </a:cubicBezTo>
                <a:lnTo>
                  <a:pt x="329374" y="324884"/>
                </a:lnTo>
                <a:lnTo>
                  <a:pt x="329374" y="347595"/>
                </a:lnTo>
                <a:close/>
                <a:moveTo>
                  <a:pt x="352061" y="388828"/>
                </a:moveTo>
                <a:cubicBezTo>
                  <a:pt x="354078" y="388840"/>
                  <a:pt x="356095" y="388639"/>
                  <a:pt x="358048" y="388229"/>
                </a:cubicBezTo>
                <a:cubicBezTo>
                  <a:pt x="359844" y="387854"/>
                  <a:pt x="361546" y="387161"/>
                  <a:pt x="363090" y="386182"/>
                </a:cubicBezTo>
                <a:cubicBezTo>
                  <a:pt x="364571" y="385205"/>
                  <a:pt x="365737" y="383873"/>
                  <a:pt x="366556" y="382307"/>
                </a:cubicBezTo>
                <a:cubicBezTo>
                  <a:pt x="367501" y="380342"/>
                  <a:pt x="367942" y="378181"/>
                  <a:pt x="367848" y="376007"/>
                </a:cubicBezTo>
                <a:cubicBezTo>
                  <a:pt x="368226" y="371976"/>
                  <a:pt x="366682" y="368003"/>
                  <a:pt x="363625" y="365329"/>
                </a:cubicBezTo>
                <a:cubicBezTo>
                  <a:pt x="360349" y="363083"/>
                  <a:pt x="356442" y="361978"/>
                  <a:pt x="352471" y="362179"/>
                </a:cubicBezTo>
                <a:lnTo>
                  <a:pt x="329185" y="362179"/>
                </a:lnTo>
                <a:lnTo>
                  <a:pt x="329185" y="388828"/>
                </a:lnTo>
                <a:close/>
                <a:moveTo>
                  <a:pt x="290396" y="379976"/>
                </a:moveTo>
                <a:lnTo>
                  <a:pt x="271490" y="379976"/>
                </a:lnTo>
                <a:lnTo>
                  <a:pt x="271490" y="361077"/>
                </a:lnTo>
                <a:lnTo>
                  <a:pt x="290396" y="361077"/>
                </a:lnTo>
                <a:close/>
                <a:moveTo>
                  <a:pt x="252584" y="379976"/>
                </a:moveTo>
                <a:lnTo>
                  <a:pt x="233678" y="379976"/>
                </a:lnTo>
                <a:lnTo>
                  <a:pt x="233678" y="361077"/>
                </a:lnTo>
                <a:lnTo>
                  <a:pt x="252584" y="361077"/>
                </a:lnTo>
                <a:close/>
                <a:moveTo>
                  <a:pt x="214772" y="379976"/>
                </a:moveTo>
                <a:lnTo>
                  <a:pt x="195866" y="379976"/>
                </a:lnTo>
                <a:lnTo>
                  <a:pt x="195866" y="361077"/>
                </a:lnTo>
                <a:lnTo>
                  <a:pt x="214772" y="361077"/>
                </a:lnTo>
                <a:close/>
                <a:moveTo>
                  <a:pt x="176960" y="379976"/>
                </a:moveTo>
                <a:lnTo>
                  <a:pt x="158054" y="379976"/>
                </a:lnTo>
                <a:lnTo>
                  <a:pt x="158054" y="361077"/>
                </a:lnTo>
                <a:lnTo>
                  <a:pt x="176960" y="361077"/>
                </a:lnTo>
                <a:close/>
                <a:moveTo>
                  <a:pt x="138802" y="379976"/>
                </a:moveTo>
                <a:cubicBezTo>
                  <a:pt x="131365" y="379702"/>
                  <a:pt x="124055" y="378102"/>
                  <a:pt x="117186" y="375251"/>
                </a:cubicBezTo>
                <a:lnTo>
                  <a:pt x="124401" y="357801"/>
                </a:lnTo>
                <a:cubicBezTo>
                  <a:pt x="129223" y="359735"/>
                  <a:pt x="134327" y="360799"/>
                  <a:pt x="139495" y="360951"/>
                </a:cubicBezTo>
                <a:close/>
                <a:moveTo>
                  <a:pt x="98690" y="363628"/>
                </a:moveTo>
                <a:cubicBezTo>
                  <a:pt x="93270" y="358777"/>
                  <a:pt x="88607" y="353114"/>
                  <a:pt x="84919" y="346839"/>
                </a:cubicBezTo>
                <a:lnTo>
                  <a:pt x="101179" y="337200"/>
                </a:lnTo>
                <a:cubicBezTo>
                  <a:pt x="103888" y="341805"/>
                  <a:pt x="107292" y="345963"/>
                  <a:pt x="111262" y="349517"/>
                </a:cubicBezTo>
                <a:close/>
                <a:moveTo>
                  <a:pt x="76633" y="326837"/>
                </a:moveTo>
                <a:cubicBezTo>
                  <a:pt x="75152" y="320808"/>
                  <a:pt x="74427" y="314618"/>
                  <a:pt x="74427" y="308410"/>
                </a:cubicBezTo>
                <a:lnTo>
                  <a:pt x="74427" y="305858"/>
                </a:lnTo>
                <a:lnTo>
                  <a:pt x="93333" y="305858"/>
                </a:lnTo>
                <a:lnTo>
                  <a:pt x="93333" y="308410"/>
                </a:lnTo>
                <a:cubicBezTo>
                  <a:pt x="93333" y="313100"/>
                  <a:pt x="93900" y="317775"/>
                  <a:pt x="95002" y="322333"/>
                </a:cubicBezTo>
                <a:close/>
                <a:moveTo>
                  <a:pt x="93995" y="288439"/>
                </a:moveTo>
                <a:lnTo>
                  <a:pt x="75309" y="285541"/>
                </a:lnTo>
                <a:cubicBezTo>
                  <a:pt x="76412" y="278410"/>
                  <a:pt x="78554" y="271474"/>
                  <a:pt x="81611" y="264941"/>
                </a:cubicBezTo>
                <a:lnTo>
                  <a:pt x="98721" y="273005"/>
                </a:lnTo>
                <a:cubicBezTo>
                  <a:pt x="96484" y="277865"/>
                  <a:pt x="94909" y="283018"/>
                  <a:pt x="94121" y="288313"/>
                </a:cubicBezTo>
                <a:close/>
                <a:moveTo>
                  <a:pt x="107606" y="259743"/>
                </a:moveTo>
                <a:lnTo>
                  <a:pt x="93711" y="246955"/>
                </a:lnTo>
                <a:cubicBezTo>
                  <a:pt x="98658" y="241527"/>
                  <a:pt x="104487" y="236963"/>
                  <a:pt x="110947" y="233441"/>
                </a:cubicBezTo>
                <a:lnTo>
                  <a:pt x="119990" y="250010"/>
                </a:lnTo>
                <a:cubicBezTo>
                  <a:pt x="115421" y="252565"/>
                  <a:pt x="111294" y="255828"/>
                  <a:pt x="107733" y="259680"/>
                </a:cubicBezTo>
                <a:close/>
                <a:moveTo>
                  <a:pt x="322316" y="245978"/>
                </a:moveTo>
                <a:lnTo>
                  <a:pt x="322316" y="227079"/>
                </a:lnTo>
                <a:lnTo>
                  <a:pt x="322316" y="227079"/>
                </a:lnTo>
                <a:cubicBezTo>
                  <a:pt x="327515" y="227085"/>
                  <a:pt x="332683" y="226156"/>
                  <a:pt x="337536" y="224338"/>
                </a:cubicBezTo>
                <a:lnTo>
                  <a:pt x="344089" y="242072"/>
                </a:lnTo>
                <a:cubicBezTo>
                  <a:pt x="337157" y="244598"/>
                  <a:pt x="329815" y="245881"/>
                  <a:pt x="322442" y="245852"/>
                </a:cubicBezTo>
                <a:close/>
                <a:moveTo>
                  <a:pt x="303410" y="245978"/>
                </a:moveTo>
                <a:lnTo>
                  <a:pt x="284504" y="245821"/>
                </a:lnTo>
                <a:lnTo>
                  <a:pt x="284504" y="226921"/>
                </a:lnTo>
                <a:lnTo>
                  <a:pt x="303410" y="227079"/>
                </a:lnTo>
                <a:close/>
                <a:moveTo>
                  <a:pt x="265598" y="245695"/>
                </a:moveTo>
                <a:lnTo>
                  <a:pt x="246692" y="245537"/>
                </a:lnTo>
                <a:lnTo>
                  <a:pt x="246692" y="226638"/>
                </a:lnTo>
                <a:lnTo>
                  <a:pt x="265598" y="226795"/>
                </a:lnTo>
                <a:close/>
                <a:moveTo>
                  <a:pt x="227786" y="245380"/>
                </a:moveTo>
                <a:lnTo>
                  <a:pt x="208880" y="245380"/>
                </a:lnTo>
                <a:lnTo>
                  <a:pt x="208880" y="226480"/>
                </a:lnTo>
                <a:lnTo>
                  <a:pt x="227786" y="226480"/>
                </a:lnTo>
                <a:close/>
                <a:moveTo>
                  <a:pt x="134768" y="245191"/>
                </a:moveTo>
                <a:lnTo>
                  <a:pt x="131995" y="226512"/>
                </a:lnTo>
                <a:cubicBezTo>
                  <a:pt x="135052" y="226058"/>
                  <a:pt x="138109" y="225828"/>
                  <a:pt x="141197" y="225819"/>
                </a:cubicBezTo>
                <a:lnTo>
                  <a:pt x="152320" y="225819"/>
                </a:lnTo>
                <a:lnTo>
                  <a:pt x="152320" y="244718"/>
                </a:lnTo>
                <a:lnTo>
                  <a:pt x="141291" y="244718"/>
                </a:lnTo>
                <a:cubicBezTo>
                  <a:pt x="139116" y="244630"/>
                  <a:pt x="136942" y="244702"/>
                  <a:pt x="134800" y="244939"/>
                </a:cubicBezTo>
                <a:close/>
                <a:moveTo>
                  <a:pt x="189974" y="245191"/>
                </a:moveTo>
                <a:lnTo>
                  <a:pt x="171068" y="245191"/>
                </a:lnTo>
                <a:lnTo>
                  <a:pt x="171068" y="226291"/>
                </a:lnTo>
                <a:lnTo>
                  <a:pt x="189974" y="226291"/>
                </a:lnTo>
                <a:close/>
                <a:moveTo>
                  <a:pt x="363279" y="231299"/>
                </a:moveTo>
                <a:lnTo>
                  <a:pt x="351210" y="216747"/>
                </a:lnTo>
                <a:cubicBezTo>
                  <a:pt x="355307" y="213345"/>
                  <a:pt x="358836" y="209326"/>
                  <a:pt x="361672" y="204840"/>
                </a:cubicBezTo>
                <a:lnTo>
                  <a:pt x="377616" y="214951"/>
                </a:lnTo>
                <a:cubicBezTo>
                  <a:pt x="373677" y="220999"/>
                  <a:pt x="368856" y="226398"/>
                  <a:pt x="363247" y="230953"/>
                </a:cubicBezTo>
                <a:close/>
                <a:moveTo>
                  <a:pt x="386407" y="195233"/>
                </a:moveTo>
                <a:lnTo>
                  <a:pt x="368195" y="190161"/>
                </a:lnTo>
                <a:cubicBezTo>
                  <a:pt x="369581" y="185134"/>
                  <a:pt x="370274" y="179943"/>
                  <a:pt x="370274" y="174727"/>
                </a:cubicBezTo>
                <a:lnTo>
                  <a:pt x="370274" y="174002"/>
                </a:lnTo>
                <a:lnTo>
                  <a:pt x="389180" y="174002"/>
                </a:lnTo>
                <a:lnTo>
                  <a:pt x="389180" y="174727"/>
                </a:lnTo>
                <a:cubicBezTo>
                  <a:pt x="389149" y="181540"/>
                  <a:pt x="388203" y="188319"/>
                  <a:pt x="386376" y="194886"/>
                </a:cubicBezTo>
                <a:close/>
                <a:moveTo>
                  <a:pt x="369802" y="156331"/>
                </a:moveTo>
                <a:cubicBezTo>
                  <a:pt x="369108" y="150973"/>
                  <a:pt x="367659" y="145744"/>
                  <a:pt x="365485" y="140802"/>
                </a:cubicBezTo>
                <a:lnTo>
                  <a:pt x="382784" y="133179"/>
                </a:lnTo>
                <a:cubicBezTo>
                  <a:pt x="385714" y="139781"/>
                  <a:pt x="387636" y="146774"/>
                  <a:pt x="388550" y="153937"/>
                </a:cubicBezTo>
                <a:close/>
                <a:moveTo>
                  <a:pt x="356914" y="127320"/>
                </a:moveTo>
                <a:cubicBezTo>
                  <a:pt x="353448" y="123332"/>
                  <a:pt x="349352" y="119940"/>
                  <a:pt x="344782" y="117272"/>
                </a:cubicBezTo>
                <a:lnTo>
                  <a:pt x="354235" y="100924"/>
                </a:lnTo>
                <a:cubicBezTo>
                  <a:pt x="360569" y="104634"/>
                  <a:pt x="366241" y="109347"/>
                  <a:pt x="371062" y="114878"/>
                </a:cubicBezTo>
                <a:close/>
                <a:moveTo>
                  <a:pt x="330257" y="111886"/>
                </a:moveTo>
                <a:cubicBezTo>
                  <a:pt x="327704" y="111419"/>
                  <a:pt x="325089" y="111186"/>
                  <a:pt x="322474" y="111193"/>
                </a:cubicBezTo>
                <a:lnTo>
                  <a:pt x="313021" y="111193"/>
                </a:lnTo>
                <a:lnTo>
                  <a:pt x="313021" y="92293"/>
                </a:lnTo>
                <a:lnTo>
                  <a:pt x="322474" y="92293"/>
                </a:lnTo>
                <a:cubicBezTo>
                  <a:pt x="326192" y="92287"/>
                  <a:pt x="329941" y="92611"/>
                  <a:pt x="333597" y="93269"/>
                </a:cubicBezTo>
                <a:close/>
                <a:moveTo>
                  <a:pt x="294178" y="111193"/>
                </a:moveTo>
                <a:lnTo>
                  <a:pt x="275272" y="111193"/>
                </a:lnTo>
                <a:lnTo>
                  <a:pt x="275272" y="92293"/>
                </a:lnTo>
                <a:lnTo>
                  <a:pt x="294178" y="92293"/>
                </a:lnTo>
                <a:close/>
                <a:moveTo>
                  <a:pt x="256366" y="111193"/>
                </a:moveTo>
                <a:lnTo>
                  <a:pt x="237460" y="111193"/>
                </a:lnTo>
                <a:lnTo>
                  <a:pt x="237460" y="92293"/>
                </a:lnTo>
                <a:lnTo>
                  <a:pt x="256366" y="92293"/>
                </a:lnTo>
                <a:close/>
                <a:moveTo>
                  <a:pt x="218554" y="111193"/>
                </a:moveTo>
                <a:lnTo>
                  <a:pt x="199648" y="111193"/>
                </a:lnTo>
                <a:lnTo>
                  <a:pt x="199648" y="92293"/>
                </a:lnTo>
                <a:lnTo>
                  <a:pt x="218554" y="92293"/>
                </a:lnTo>
                <a:close/>
                <a:moveTo>
                  <a:pt x="180742" y="111193"/>
                </a:moveTo>
                <a:lnTo>
                  <a:pt x="161836" y="111193"/>
                </a:lnTo>
                <a:lnTo>
                  <a:pt x="161836" y="92293"/>
                </a:lnTo>
                <a:lnTo>
                  <a:pt x="180742" y="92293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Google Shape;1676;p163">
            <a:extLst>
              <a:ext uri="{FF2B5EF4-FFF2-40B4-BE49-F238E27FC236}">
                <a16:creationId xmlns:a16="http://schemas.microsoft.com/office/drawing/2014/main" id="{C6CDEC7C-B545-3861-0599-3E124F56508B}"/>
              </a:ext>
            </a:extLst>
          </p:cNvPr>
          <p:cNvSpPr/>
          <p:nvPr/>
        </p:nvSpPr>
        <p:spPr>
          <a:xfrm>
            <a:off x="8564673" y="2724961"/>
            <a:ext cx="288750" cy="288008"/>
          </a:xfrm>
          <a:custGeom>
            <a:avLst/>
            <a:gdLst/>
            <a:ahLst/>
            <a:cxnLst/>
            <a:rect l="l" t="t" r="r" b="b"/>
            <a:pathLst>
              <a:path w="347" h="346" extrusionOk="0">
                <a:moveTo>
                  <a:pt x="0" y="0"/>
                </a:moveTo>
                <a:cubicBezTo>
                  <a:pt x="0" y="346"/>
                  <a:pt x="0" y="346"/>
                  <a:pt x="0" y="346"/>
                </a:cubicBezTo>
                <a:cubicBezTo>
                  <a:pt x="347" y="346"/>
                  <a:pt x="347" y="346"/>
                  <a:pt x="347" y="346"/>
                </a:cubicBezTo>
                <a:cubicBezTo>
                  <a:pt x="347" y="0"/>
                  <a:pt x="347" y="0"/>
                  <a:pt x="347" y="0"/>
                </a:cubicBezTo>
                <a:lnTo>
                  <a:pt x="0" y="0"/>
                </a:lnTo>
                <a:close/>
                <a:moveTo>
                  <a:pt x="332" y="14"/>
                </a:moveTo>
                <a:cubicBezTo>
                  <a:pt x="332" y="163"/>
                  <a:pt x="332" y="163"/>
                  <a:pt x="332" y="163"/>
                </a:cubicBezTo>
                <a:cubicBezTo>
                  <a:pt x="325" y="154"/>
                  <a:pt x="310" y="137"/>
                  <a:pt x="289" y="120"/>
                </a:cubicBezTo>
                <a:cubicBezTo>
                  <a:pt x="251" y="88"/>
                  <a:pt x="211" y="71"/>
                  <a:pt x="174" y="71"/>
                </a:cubicBezTo>
                <a:cubicBezTo>
                  <a:pt x="136" y="71"/>
                  <a:pt x="96" y="88"/>
                  <a:pt x="58" y="120"/>
                </a:cubicBezTo>
                <a:cubicBezTo>
                  <a:pt x="37" y="137"/>
                  <a:pt x="22" y="154"/>
                  <a:pt x="15" y="163"/>
                </a:cubicBezTo>
                <a:cubicBezTo>
                  <a:pt x="15" y="14"/>
                  <a:pt x="15" y="14"/>
                  <a:pt x="15" y="14"/>
                </a:cubicBezTo>
                <a:lnTo>
                  <a:pt x="332" y="14"/>
                </a:lnTo>
                <a:close/>
                <a:moveTo>
                  <a:pt x="321" y="173"/>
                </a:moveTo>
                <a:cubicBezTo>
                  <a:pt x="306" y="191"/>
                  <a:pt x="245" y="260"/>
                  <a:pt x="174" y="260"/>
                </a:cubicBezTo>
                <a:cubicBezTo>
                  <a:pt x="102" y="260"/>
                  <a:pt x="41" y="191"/>
                  <a:pt x="26" y="173"/>
                </a:cubicBezTo>
                <a:cubicBezTo>
                  <a:pt x="41" y="155"/>
                  <a:pt x="102" y="86"/>
                  <a:pt x="174" y="86"/>
                </a:cubicBezTo>
                <a:cubicBezTo>
                  <a:pt x="245" y="86"/>
                  <a:pt x="306" y="155"/>
                  <a:pt x="321" y="173"/>
                </a:cubicBezTo>
                <a:close/>
                <a:moveTo>
                  <a:pt x="15" y="331"/>
                </a:moveTo>
                <a:cubicBezTo>
                  <a:pt x="15" y="183"/>
                  <a:pt x="15" y="183"/>
                  <a:pt x="15" y="183"/>
                </a:cubicBezTo>
                <a:cubicBezTo>
                  <a:pt x="22" y="191"/>
                  <a:pt x="37" y="208"/>
                  <a:pt x="58" y="226"/>
                </a:cubicBezTo>
                <a:cubicBezTo>
                  <a:pt x="96" y="258"/>
                  <a:pt x="136" y="275"/>
                  <a:pt x="174" y="275"/>
                </a:cubicBezTo>
                <a:cubicBezTo>
                  <a:pt x="211" y="275"/>
                  <a:pt x="251" y="258"/>
                  <a:pt x="289" y="226"/>
                </a:cubicBezTo>
                <a:cubicBezTo>
                  <a:pt x="310" y="208"/>
                  <a:pt x="325" y="191"/>
                  <a:pt x="332" y="183"/>
                </a:cubicBezTo>
                <a:cubicBezTo>
                  <a:pt x="332" y="331"/>
                  <a:pt x="332" y="331"/>
                  <a:pt x="332" y="331"/>
                </a:cubicBezTo>
                <a:lnTo>
                  <a:pt x="15" y="331"/>
                </a:lnTo>
                <a:close/>
                <a:moveTo>
                  <a:pt x="174" y="96"/>
                </a:moveTo>
                <a:cubicBezTo>
                  <a:pt x="131" y="96"/>
                  <a:pt x="96" y="130"/>
                  <a:pt x="96" y="173"/>
                </a:cubicBezTo>
                <a:cubicBezTo>
                  <a:pt x="96" y="215"/>
                  <a:pt x="131" y="250"/>
                  <a:pt x="174" y="250"/>
                </a:cubicBezTo>
                <a:cubicBezTo>
                  <a:pt x="216" y="250"/>
                  <a:pt x="251" y="215"/>
                  <a:pt x="251" y="173"/>
                </a:cubicBezTo>
                <a:cubicBezTo>
                  <a:pt x="251" y="130"/>
                  <a:pt x="216" y="96"/>
                  <a:pt x="174" y="96"/>
                </a:cubicBezTo>
                <a:close/>
                <a:moveTo>
                  <a:pt x="235" y="165"/>
                </a:moveTo>
                <a:cubicBezTo>
                  <a:pt x="181" y="165"/>
                  <a:pt x="181" y="165"/>
                  <a:pt x="181" y="165"/>
                </a:cubicBezTo>
                <a:cubicBezTo>
                  <a:pt x="181" y="111"/>
                  <a:pt x="181" y="111"/>
                  <a:pt x="181" y="111"/>
                </a:cubicBezTo>
                <a:cubicBezTo>
                  <a:pt x="209" y="114"/>
                  <a:pt x="232" y="137"/>
                  <a:pt x="235" y="165"/>
                </a:cubicBezTo>
                <a:close/>
                <a:moveTo>
                  <a:pt x="166" y="111"/>
                </a:moveTo>
                <a:cubicBezTo>
                  <a:pt x="166" y="165"/>
                  <a:pt x="166" y="165"/>
                  <a:pt x="166" y="165"/>
                </a:cubicBezTo>
                <a:cubicBezTo>
                  <a:pt x="112" y="165"/>
                  <a:pt x="112" y="165"/>
                  <a:pt x="112" y="165"/>
                </a:cubicBezTo>
                <a:cubicBezTo>
                  <a:pt x="115" y="137"/>
                  <a:pt x="138" y="114"/>
                  <a:pt x="166" y="111"/>
                </a:cubicBezTo>
                <a:close/>
                <a:moveTo>
                  <a:pt x="112" y="180"/>
                </a:moveTo>
                <a:cubicBezTo>
                  <a:pt x="166" y="180"/>
                  <a:pt x="166" y="180"/>
                  <a:pt x="166" y="180"/>
                </a:cubicBezTo>
                <a:cubicBezTo>
                  <a:pt x="166" y="235"/>
                  <a:pt x="166" y="235"/>
                  <a:pt x="166" y="235"/>
                </a:cubicBezTo>
                <a:cubicBezTo>
                  <a:pt x="138" y="231"/>
                  <a:pt x="115" y="209"/>
                  <a:pt x="112" y="180"/>
                </a:cubicBezTo>
                <a:close/>
                <a:moveTo>
                  <a:pt x="181" y="235"/>
                </a:moveTo>
                <a:cubicBezTo>
                  <a:pt x="181" y="180"/>
                  <a:pt x="181" y="180"/>
                  <a:pt x="181" y="180"/>
                </a:cubicBezTo>
                <a:cubicBezTo>
                  <a:pt x="235" y="180"/>
                  <a:pt x="235" y="180"/>
                  <a:pt x="235" y="180"/>
                </a:cubicBezTo>
                <a:cubicBezTo>
                  <a:pt x="232" y="209"/>
                  <a:pt x="209" y="231"/>
                  <a:pt x="181" y="235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 b="1">
              <a:solidFill>
                <a:srgbClr val="D04A0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1677;p163">
            <a:extLst>
              <a:ext uri="{FF2B5EF4-FFF2-40B4-BE49-F238E27FC236}">
                <a16:creationId xmlns:a16="http://schemas.microsoft.com/office/drawing/2014/main" id="{0E787CFA-D683-9290-9120-A715C2F697B9}"/>
              </a:ext>
            </a:extLst>
          </p:cNvPr>
          <p:cNvSpPr/>
          <p:nvPr/>
        </p:nvSpPr>
        <p:spPr>
          <a:xfrm>
            <a:off x="6030385" y="2724961"/>
            <a:ext cx="288727" cy="288000"/>
          </a:xfrm>
          <a:custGeom>
            <a:avLst/>
            <a:gdLst/>
            <a:ahLst/>
            <a:cxnLst/>
            <a:rect l="l" t="t" r="r" b="b"/>
            <a:pathLst>
              <a:path w="347" h="346" extrusionOk="0">
                <a:moveTo>
                  <a:pt x="0" y="0"/>
                </a:moveTo>
                <a:cubicBezTo>
                  <a:pt x="0" y="346"/>
                  <a:pt x="0" y="346"/>
                  <a:pt x="0" y="346"/>
                </a:cubicBezTo>
                <a:cubicBezTo>
                  <a:pt x="347" y="346"/>
                  <a:pt x="347" y="346"/>
                  <a:pt x="347" y="346"/>
                </a:cubicBezTo>
                <a:cubicBezTo>
                  <a:pt x="347" y="0"/>
                  <a:pt x="347" y="0"/>
                  <a:pt x="347" y="0"/>
                </a:cubicBezTo>
                <a:lnTo>
                  <a:pt x="0" y="0"/>
                </a:lnTo>
                <a:close/>
                <a:moveTo>
                  <a:pt x="332" y="332"/>
                </a:moveTo>
                <a:cubicBezTo>
                  <a:pt x="15" y="332"/>
                  <a:pt x="15" y="332"/>
                  <a:pt x="15" y="332"/>
                </a:cubicBezTo>
                <a:cubicBezTo>
                  <a:pt x="15" y="15"/>
                  <a:pt x="15" y="15"/>
                  <a:pt x="15" y="15"/>
                </a:cubicBezTo>
                <a:cubicBezTo>
                  <a:pt x="332" y="15"/>
                  <a:pt x="332" y="15"/>
                  <a:pt x="332" y="15"/>
                </a:cubicBezTo>
                <a:lnTo>
                  <a:pt x="332" y="332"/>
                </a:lnTo>
                <a:close/>
                <a:moveTo>
                  <a:pt x="48" y="309"/>
                </a:moveTo>
                <a:cubicBezTo>
                  <a:pt x="133" y="224"/>
                  <a:pt x="133" y="224"/>
                  <a:pt x="133" y="224"/>
                </a:cubicBezTo>
                <a:cubicBezTo>
                  <a:pt x="153" y="241"/>
                  <a:pt x="178" y="250"/>
                  <a:pt x="204" y="250"/>
                </a:cubicBezTo>
                <a:cubicBezTo>
                  <a:pt x="233" y="250"/>
                  <a:pt x="260" y="239"/>
                  <a:pt x="280" y="219"/>
                </a:cubicBezTo>
                <a:cubicBezTo>
                  <a:pt x="322" y="177"/>
                  <a:pt x="322" y="109"/>
                  <a:pt x="280" y="67"/>
                </a:cubicBezTo>
                <a:cubicBezTo>
                  <a:pt x="260" y="46"/>
                  <a:pt x="233" y="35"/>
                  <a:pt x="204" y="35"/>
                </a:cubicBezTo>
                <a:cubicBezTo>
                  <a:pt x="175" y="35"/>
                  <a:pt x="148" y="46"/>
                  <a:pt x="128" y="67"/>
                </a:cubicBezTo>
                <a:cubicBezTo>
                  <a:pt x="88" y="107"/>
                  <a:pt x="86" y="171"/>
                  <a:pt x="123" y="214"/>
                </a:cubicBezTo>
                <a:cubicBezTo>
                  <a:pt x="37" y="299"/>
                  <a:pt x="37" y="299"/>
                  <a:pt x="37" y="299"/>
                </a:cubicBezTo>
                <a:lnTo>
                  <a:pt x="48" y="309"/>
                </a:lnTo>
                <a:close/>
                <a:moveTo>
                  <a:pt x="270" y="208"/>
                </a:moveTo>
                <a:cubicBezTo>
                  <a:pt x="252" y="226"/>
                  <a:pt x="229" y="236"/>
                  <a:pt x="204" y="236"/>
                </a:cubicBezTo>
                <a:cubicBezTo>
                  <a:pt x="179" y="236"/>
                  <a:pt x="156" y="226"/>
                  <a:pt x="138" y="208"/>
                </a:cubicBezTo>
                <a:cubicBezTo>
                  <a:pt x="134" y="204"/>
                  <a:pt x="129" y="199"/>
                  <a:pt x="126" y="193"/>
                </a:cubicBezTo>
                <a:cubicBezTo>
                  <a:pt x="139" y="193"/>
                  <a:pt x="139" y="193"/>
                  <a:pt x="139" y="193"/>
                </a:cubicBezTo>
                <a:cubicBezTo>
                  <a:pt x="178" y="193"/>
                  <a:pt x="178" y="193"/>
                  <a:pt x="178" y="193"/>
                </a:cubicBezTo>
                <a:cubicBezTo>
                  <a:pt x="193" y="193"/>
                  <a:pt x="193" y="193"/>
                  <a:pt x="193" y="193"/>
                </a:cubicBezTo>
                <a:cubicBezTo>
                  <a:pt x="217" y="193"/>
                  <a:pt x="217" y="193"/>
                  <a:pt x="217" y="193"/>
                </a:cubicBezTo>
                <a:cubicBezTo>
                  <a:pt x="231" y="193"/>
                  <a:pt x="231" y="193"/>
                  <a:pt x="231" y="193"/>
                </a:cubicBezTo>
                <a:cubicBezTo>
                  <a:pt x="270" y="193"/>
                  <a:pt x="270" y="193"/>
                  <a:pt x="270" y="193"/>
                </a:cubicBezTo>
                <a:cubicBezTo>
                  <a:pt x="282" y="193"/>
                  <a:pt x="282" y="193"/>
                  <a:pt x="282" y="193"/>
                </a:cubicBezTo>
                <a:cubicBezTo>
                  <a:pt x="278" y="199"/>
                  <a:pt x="274" y="204"/>
                  <a:pt x="270" y="208"/>
                </a:cubicBezTo>
                <a:close/>
                <a:moveTo>
                  <a:pt x="193" y="112"/>
                </a:moveTo>
                <a:cubicBezTo>
                  <a:pt x="193" y="97"/>
                  <a:pt x="193" y="97"/>
                  <a:pt x="193" y="97"/>
                </a:cubicBezTo>
                <a:cubicBezTo>
                  <a:pt x="217" y="97"/>
                  <a:pt x="217" y="97"/>
                  <a:pt x="217" y="97"/>
                </a:cubicBezTo>
                <a:cubicBezTo>
                  <a:pt x="217" y="132"/>
                  <a:pt x="217" y="132"/>
                  <a:pt x="217" y="132"/>
                </a:cubicBezTo>
                <a:cubicBezTo>
                  <a:pt x="217" y="179"/>
                  <a:pt x="217" y="179"/>
                  <a:pt x="217" y="179"/>
                </a:cubicBezTo>
                <a:cubicBezTo>
                  <a:pt x="193" y="179"/>
                  <a:pt x="193" y="179"/>
                  <a:pt x="193" y="179"/>
                </a:cubicBezTo>
                <a:lnTo>
                  <a:pt x="193" y="112"/>
                </a:lnTo>
                <a:close/>
                <a:moveTo>
                  <a:pt x="255" y="179"/>
                </a:moveTo>
                <a:cubicBezTo>
                  <a:pt x="231" y="179"/>
                  <a:pt x="231" y="179"/>
                  <a:pt x="231" y="179"/>
                </a:cubicBezTo>
                <a:cubicBezTo>
                  <a:pt x="231" y="147"/>
                  <a:pt x="231" y="147"/>
                  <a:pt x="231" y="147"/>
                </a:cubicBezTo>
                <a:cubicBezTo>
                  <a:pt x="255" y="147"/>
                  <a:pt x="255" y="147"/>
                  <a:pt x="255" y="147"/>
                </a:cubicBezTo>
                <a:lnTo>
                  <a:pt x="255" y="179"/>
                </a:lnTo>
                <a:close/>
                <a:moveTo>
                  <a:pt x="178" y="179"/>
                </a:moveTo>
                <a:cubicBezTo>
                  <a:pt x="154" y="179"/>
                  <a:pt x="154" y="179"/>
                  <a:pt x="154" y="179"/>
                </a:cubicBezTo>
                <a:cubicBezTo>
                  <a:pt x="154" y="127"/>
                  <a:pt x="154" y="127"/>
                  <a:pt x="154" y="127"/>
                </a:cubicBezTo>
                <a:cubicBezTo>
                  <a:pt x="178" y="127"/>
                  <a:pt x="178" y="127"/>
                  <a:pt x="178" y="127"/>
                </a:cubicBezTo>
                <a:lnTo>
                  <a:pt x="178" y="179"/>
                </a:lnTo>
                <a:close/>
                <a:moveTo>
                  <a:pt x="138" y="77"/>
                </a:moveTo>
                <a:cubicBezTo>
                  <a:pt x="156" y="59"/>
                  <a:pt x="179" y="50"/>
                  <a:pt x="204" y="50"/>
                </a:cubicBezTo>
                <a:cubicBezTo>
                  <a:pt x="229" y="50"/>
                  <a:pt x="252" y="59"/>
                  <a:pt x="270" y="77"/>
                </a:cubicBezTo>
                <a:cubicBezTo>
                  <a:pt x="297" y="104"/>
                  <a:pt x="304" y="145"/>
                  <a:pt x="290" y="179"/>
                </a:cubicBezTo>
                <a:cubicBezTo>
                  <a:pt x="270" y="179"/>
                  <a:pt x="270" y="179"/>
                  <a:pt x="270" y="179"/>
                </a:cubicBezTo>
                <a:cubicBezTo>
                  <a:pt x="270" y="132"/>
                  <a:pt x="270" y="132"/>
                  <a:pt x="270" y="132"/>
                </a:cubicBezTo>
                <a:cubicBezTo>
                  <a:pt x="231" y="132"/>
                  <a:pt x="231" y="132"/>
                  <a:pt x="231" y="132"/>
                </a:cubicBezTo>
                <a:cubicBezTo>
                  <a:pt x="231" y="83"/>
                  <a:pt x="231" y="83"/>
                  <a:pt x="231" y="83"/>
                </a:cubicBezTo>
                <a:cubicBezTo>
                  <a:pt x="178" y="83"/>
                  <a:pt x="178" y="83"/>
                  <a:pt x="178" y="83"/>
                </a:cubicBezTo>
                <a:cubicBezTo>
                  <a:pt x="178" y="112"/>
                  <a:pt x="178" y="112"/>
                  <a:pt x="178" y="112"/>
                </a:cubicBezTo>
                <a:cubicBezTo>
                  <a:pt x="139" y="112"/>
                  <a:pt x="139" y="112"/>
                  <a:pt x="139" y="112"/>
                </a:cubicBezTo>
                <a:cubicBezTo>
                  <a:pt x="139" y="179"/>
                  <a:pt x="139" y="179"/>
                  <a:pt x="139" y="179"/>
                </a:cubicBezTo>
                <a:cubicBezTo>
                  <a:pt x="118" y="179"/>
                  <a:pt x="118" y="179"/>
                  <a:pt x="118" y="179"/>
                </a:cubicBezTo>
                <a:cubicBezTo>
                  <a:pt x="104" y="145"/>
                  <a:pt x="111" y="104"/>
                  <a:pt x="138" y="77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 b="1">
              <a:solidFill>
                <a:srgbClr val="D04A0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1678;p163">
            <a:extLst>
              <a:ext uri="{FF2B5EF4-FFF2-40B4-BE49-F238E27FC236}">
                <a16:creationId xmlns:a16="http://schemas.microsoft.com/office/drawing/2014/main" id="{4F247A44-CD94-7EF7-A1EE-9BE78B6DF269}"/>
              </a:ext>
            </a:extLst>
          </p:cNvPr>
          <p:cNvSpPr/>
          <p:nvPr/>
        </p:nvSpPr>
        <p:spPr>
          <a:xfrm>
            <a:off x="7297523" y="2724961"/>
            <a:ext cx="288750" cy="288750"/>
          </a:xfrm>
          <a:custGeom>
            <a:avLst/>
            <a:gdLst/>
            <a:ahLst/>
            <a:cxnLst/>
            <a:rect l="l" t="t" r="r" b="b"/>
            <a:pathLst>
              <a:path w="396" h="396" extrusionOk="0">
                <a:moveTo>
                  <a:pt x="0" y="0"/>
                </a:moveTo>
                <a:lnTo>
                  <a:pt x="0" y="396"/>
                </a:lnTo>
                <a:lnTo>
                  <a:pt x="396" y="396"/>
                </a:lnTo>
                <a:lnTo>
                  <a:pt x="396" y="0"/>
                </a:lnTo>
                <a:lnTo>
                  <a:pt x="0" y="0"/>
                </a:lnTo>
                <a:close/>
                <a:moveTo>
                  <a:pt x="379" y="284"/>
                </a:moveTo>
                <a:lnTo>
                  <a:pt x="172" y="284"/>
                </a:lnTo>
                <a:lnTo>
                  <a:pt x="251" y="206"/>
                </a:lnTo>
                <a:lnTo>
                  <a:pt x="301" y="206"/>
                </a:lnTo>
                <a:lnTo>
                  <a:pt x="317" y="190"/>
                </a:lnTo>
                <a:lnTo>
                  <a:pt x="317" y="206"/>
                </a:lnTo>
                <a:lnTo>
                  <a:pt x="334" y="206"/>
                </a:lnTo>
                <a:lnTo>
                  <a:pt x="334" y="189"/>
                </a:lnTo>
                <a:lnTo>
                  <a:pt x="318" y="189"/>
                </a:lnTo>
                <a:lnTo>
                  <a:pt x="379" y="127"/>
                </a:lnTo>
                <a:lnTo>
                  <a:pt x="379" y="284"/>
                </a:lnTo>
                <a:close/>
                <a:moveTo>
                  <a:pt x="18" y="301"/>
                </a:moveTo>
                <a:lnTo>
                  <a:pt x="83" y="301"/>
                </a:lnTo>
                <a:lnTo>
                  <a:pt x="18" y="368"/>
                </a:lnTo>
                <a:lnTo>
                  <a:pt x="18" y="301"/>
                </a:lnTo>
                <a:close/>
                <a:moveTo>
                  <a:pt x="18" y="284"/>
                </a:moveTo>
                <a:lnTo>
                  <a:pt x="18" y="206"/>
                </a:lnTo>
                <a:lnTo>
                  <a:pt x="27" y="206"/>
                </a:lnTo>
                <a:lnTo>
                  <a:pt x="27" y="189"/>
                </a:lnTo>
                <a:lnTo>
                  <a:pt x="18" y="189"/>
                </a:lnTo>
                <a:lnTo>
                  <a:pt x="18" y="111"/>
                </a:lnTo>
                <a:lnTo>
                  <a:pt x="371" y="111"/>
                </a:lnTo>
                <a:lnTo>
                  <a:pt x="294" y="189"/>
                </a:lnTo>
                <a:lnTo>
                  <a:pt x="244" y="189"/>
                </a:lnTo>
                <a:lnTo>
                  <a:pt x="233" y="201"/>
                </a:lnTo>
                <a:lnTo>
                  <a:pt x="233" y="189"/>
                </a:lnTo>
                <a:lnTo>
                  <a:pt x="215" y="189"/>
                </a:lnTo>
                <a:lnTo>
                  <a:pt x="215" y="206"/>
                </a:lnTo>
                <a:lnTo>
                  <a:pt x="227" y="206"/>
                </a:lnTo>
                <a:lnTo>
                  <a:pt x="149" y="284"/>
                </a:lnTo>
                <a:lnTo>
                  <a:pt x="18" y="284"/>
                </a:lnTo>
                <a:close/>
                <a:moveTo>
                  <a:pt x="379" y="16"/>
                </a:moveTo>
                <a:lnTo>
                  <a:pt x="379" y="95"/>
                </a:lnTo>
                <a:lnTo>
                  <a:pt x="18" y="95"/>
                </a:lnTo>
                <a:lnTo>
                  <a:pt x="18" y="16"/>
                </a:lnTo>
                <a:lnTo>
                  <a:pt x="379" y="16"/>
                </a:lnTo>
                <a:close/>
                <a:moveTo>
                  <a:pt x="29" y="379"/>
                </a:moveTo>
                <a:lnTo>
                  <a:pt x="107" y="301"/>
                </a:lnTo>
                <a:lnTo>
                  <a:pt x="379" y="301"/>
                </a:lnTo>
                <a:lnTo>
                  <a:pt x="379" y="379"/>
                </a:lnTo>
                <a:lnTo>
                  <a:pt x="29" y="379"/>
                </a:lnTo>
                <a:close/>
                <a:moveTo>
                  <a:pt x="369" y="206"/>
                </a:moveTo>
                <a:lnTo>
                  <a:pt x="351" y="206"/>
                </a:lnTo>
                <a:lnTo>
                  <a:pt x="351" y="189"/>
                </a:lnTo>
                <a:lnTo>
                  <a:pt x="369" y="189"/>
                </a:lnTo>
                <a:lnTo>
                  <a:pt x="369" y="206"/>
                </a:lnTo>
                <a:close/>
                <a:moveTo>
                  <a:pt x="198" y="206"/>
                </a:moveTo>
                <a:lnTo>
                  <a:pt x="181" y="206"/>
                </a:lnTo>
                <a:lnTo>
                  <a:pt x="181" y="189"/>
                </a:lnTo>
                <a:lnTo>
                  <a:pt x="198" y="189"/>
                </a:lnTo>
                <a:lnTo>
                  <a:pt x="198" y="206"/>
                </a:lnTo>
                <a:close/>
                <a:moveTo>
                  <a:pt x="164" y="206"/>
                </a:moveTo>
                <a:lnTo>
                  <a:pt x="147" y="206"/>
                </a:lnTo>
                <a:lnTo>
                  <a:pt x="147" y="189"/>
                </a:lnTo>
                <a:lnTo>
                  <a:pt x="164" y="189"/>
                </a:lnTo>
                <a:lnTo>
                  <a:pt x="164" y="206"/>
                </a:lnTo>
                <a:close/>
                <a:moveTo>
                  <a:pt x="112" y="189"/>
                </a:moveTo>
                <a:lnTo>
                  <a:pt x="130" y="189"/>
                </a:lnTo>
                <a:lnTo>
                  <a:pt x="130" y="206"/>
                </a:lnTo>
                <a:lnTo>
                  <a:pt x="112" y="206"/>
                </a:lnTo>
                <a:lnTo>
                  <a:pt x="112" y="189"/>
                </a:lnTo>
                <a:close/>
                <a:moveTo>
                  <a:pt x="44" y="189"/>
                </a:moveTo>
                <a:lnTo>
                  <a:pt x="61" y="189"/>
                </a:lnTo>
                <a:lnTo>
                  <a:pt x="61" y="206"/>
                </a:lnTo>
                <a:lnTo>
                  <a:pt x="44" y="206"/>
                </a:lnTo>
                <a:lnTo>
                  <a:pt x="44" y="189"/>
                </a:lnTo>
                <a:close/>
                <a:moveTo>
                  <a:pt x="78" y="189"/>
                </a:moveTo>
                <a:lnTo>
                  <a:pt x="95" y="189"/>
                </a:lnTo>
                <a:lnTo>
                  <a:pt x="95" y="206"/>
                </a:lnTo>
                <a:lnTo>
                  <a:pt x="78" y="206"/>
                </a:lnTo>
                <a:lnTo>
                  <a:pt x="78" y="18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1679;p163">
            <a:extLst>
              <a:ext uri="{FF2B5EF4-FFF2-40B4-BE49-F238E27FC236}">
                <a16:creationId xmlns:a16="http://schemas.microsoft.com/office/drawing/2014/main" id="{374CB0CD-D356-80BF-962D-18B3C9564665}"/>
              </a:ext>
            </a:extLst>
          </p:cNvPr>
          <p:cNvSpPr/>
          <p:nvPr/>
        </p:nvSpPr>
        <p:spPr>
          <a:xfrm>
            <a:off x="6676173" y="2783606"/>
            <a:ext cx="264300" cy="264300"/>
          </a:xfrm>
          <a:prstGeom prst="mathPlus">
            <a:avLst>
              <a:gd name="adj1" fmla="val 23520"/>
            </a:avLst>
          </a:prstGeom>
          <a:solidFill>
            <a:srgbClr val="DB53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1680;p163">
            <a:extLst>
              <a:ext uri="{FF2B5EF4-FFF2-40B4-BE49-F238E27FC236}">
                <a16:creationId xmlns:a16="http://schemas.microsoft.com/office/drawing/2014/main" id="{56E8B16F-C8AE-38BA-4E1A-B216617C6239}"/>
              </a:ext>
            </a:extLst>
          </p:cNvPr>
          <p:cNvSpPr/>
          <p:nvPr/>
        </p:nvSpPr>
        <p:spPr>
          <a:xfrm>
            <a:off x="7943323" y="2783606"/>
            <a:ext cx="264300" cy="264300"/>
          </a:xfrm>
          <a:prstGeom prst="mathPlus">
            <a:avLst>
              <a:gd name="adj1" fmla="val 23520"/>
            </a:avLst>
          </a:prstGeom>
          <a:solidFill>
            <a:srgbClr val="DB53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1681;p163">
            <a:extLst>
              <a:ext uri="{FF2B5EF4-FFF2-40B4-BE49-F238E27FC236}">
                <a16:creationId xmlns:a16="http://schemas.microsoft.com/office/drawing/2014/main" id="{DBFD0420-1979-8C93-01E3-31C7DA063F3D}"/>
              </a:ext>
            </a:extLst>
          </p:cNvPr>
          <p:cNvSpPr/>
          <p:nvPr/>
        </p:nvSpPr>
        <p:spPr>
          <a:xfrm>
            <a:off x="10464908" y="2782125"/>
            <a:ext cx="264300" cy="264300"/>
          </a:xfrm>
          <a:prstGeom prst="mathPlus">
            <a:avLst>
              <a:gd name="adj1" fmla="val 23520"/>
            </a:avLst>
          </a:prstGeom>
          <a:solidFill>
            <a:srgbClr val="DB53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1694;p163">
            <a:extLst>
              <a:ext uri="{FF2B5EF4-FFF2-40B4-BE49-F238E27FC236}">
                <a16:creationId xmlns:a16="http://schemas.microsoft.com/office/drawing/2014/main" id="{4CAD7961-0515-73EC-1289-BC956B07E5F3}"/>
              </a:ext>
            </a:extLst>
          </p:cNvPr>
          <p:cNvSpPr/>
          <p:nvPr/>
        </p:nvSpPr>
        <p:spPr>
          <a:xfrm>
            <a:off x="9818852" y="2723395"/>
            <a:ext cx="289262" cy="289164"/>
          </a:xfrm>
          <a:custGeom>
            <a:avLst/>
            <a:gdLst/>
            <a:ahLst/>
            <a:cxnLst/>
            <a:rect l="l" t="t" r="r" b="b"/>
            <a:pathLst>
              <a:path w="453744" h="453590" extrusionOk="0">
                <a:moveTo>
                  <a:pt x="0" y="0"/>
                </a:moveTo>
                <a:lnTo>
                  <a:pt x="0" y="453590"/>
                </a:lnTo>
                <a:lnTo>
                  <a:pt x="453744" y="453590"/>
                </a:lnTo>
                <a:lnTo>
                  <a:pt x="453744" y="0"/>
                </a:lnTo>
                <a:close/>
                <a:moveTo>
                  <a:pt x="434397" y="434218"/>
                </a:moveTo>
                <a:lnTo>
                  <a:pt x="19284" y="434218"/>
                </a:lnTo>
                <a:lnTo>
                  <a:pt x="19284" y="19341"/>
                </a:lnTo>
                <a:lnTo>
                  <a:pt x="434334" y="19341"/>
                </a:lnTo>
                <a:close/>
                <a:moveTo>
                  <a:pt x="122889" y="48131"/>
                </a:moveTo>
                <a:lnTo>
                  <a:pt x="159220" y="145275"/>
                </a:lnTo>
                <a:lnTo>
                  <a:pt x="137163" y="145275"/>
                </a:lnTo>
                <a:lnTo>
                  <a:pt x="129821" y="123635"/>
                </a:lnTo>
                <a:lnTo>
                  <a:pt x="93458" y="123635"/>
                </a:lnTo>
                <a:lnTo>
                  <a:pt x="85833" y="145275"/>
                </a:lnTo>
                <a:lnTo>
                  <a:pt x="64343" y="145275"/>
                </a:lnTo>
                <a:lnTo>
                  <a:pt x="101084" y="48131"/>
                </a:lnTo>
                <a:close/>
                <a:moveTo>
                  <a:pt x="124086" y="107728"/>
                </a:moveTo>
                <a:lnTo>
                  <a:pt x="111861" y="72070"/>
                </a:lnTo>
                <a:lnTo>
                  <a:pt x="111577" y="72070"/>
                </a:lnTo>
                <a:lnTo>
                  <a:pt x="98973" y="107728"/>
                </a:lnTo>
                <a:close/>
                <a:moveTo>
                  <a:pt x="353542" y="308284"/>
                </a:moveTo>
                <a:cubicBezTo>
                  <a:pt x="357765" y="308249"/>
                  <a:pt x="361987" y="308662"/>
                  <a:pt x="366146" y="309512"/>
                </a:cubicBezTo>
                <a:cubicBezTo>
                  <a:pt x="369644" y="310193"/>
                  <a:pt x="372984" y="311554"/>
                  <a:pt x="375946" y="313513"/>
                </a:cubicBezTo>
                <a:cubicBezTo>
                  <a:pt x="378656" y="315396"/>
                  <a:pt x="380830" y="317960"/>
                  <a:pt x="382248" y="320947"/>
                </a:cubicBezTo>
                <a:cubicBezTo>
                  <a:pt x="383855" y="324541"/>
                  <a:pt x="384611" y="328450"/>
                  <a:pt x="384485" y="332381"/>
                </a:cubicBezTo>
                <a:cubicBezTo>
                  <a:pt x="384706" y="336731"/>
                  <a:pt x="383603" y="341043"/>
                  <a:pt x="381271" y="344729"/>
                </a:cubicBezTo>
                <a:cubicBezTo>
                  <a:pt x="378750" y="348244"/>
                  <a:pt x="375348" y="351019"/>
                  <a:pt x="371409" y="352761"/>
                </a:cubicBezTo>
                <a:cubicBezTo>
                  <a:pt x="376828" y="354096"/>
                  <a:pt x="381587" y="357313"/>
                  <a:pt x="384831" y="361833"/>
                </a:cubicBezTo>
                <a:cubicBezTo>
                  <a:pt x="387857" y="366444"/>
                  <a:pt x="389401" y="371878"/>
                  <a:pt x="389243" y="377393"/>
                </a:cubicBezTo>
                <a:cubicBezTo>
                  <a:pt x="389338" y="381765"/>
                  <a:pt x="388361" y="386094"/>
                  <a:pt x="386376" y="389993"/>
                </a:cubicBezTo>
                <a:cubicBezTo>
                  <a:pt x="384548" y="393496"/>
                  <a:pt x="381901" y="396507"/>
                  <a:pt x="378687" y="398781"/>
                </a:cubicBezTo>
                <a:cubicBezTo>
                  <a:pt x="375348" y="401103"/>
                  <a:pt x="371597" y="402810"/>
                  <a:pt x="367659" y="403821"/>
                </a:cubicBezTo>
                <a:cubicBezTo>
                  <a:pt x="363531" y="404886"/>
                  <a:pt x="359309" y="405425"/>
                  <a:pt x="355055" y="405428"/>
                </a:cubicBezTo>
                <a:lnTo>
                  <a:pt x="307979" y="405428"/>
                </a:lnTo>
                <a:lnTo>
                  <a:pt x="307979" y="308284"/>
                </a:lnTo>
                <a:close/>
                <a:moveTo>
                  <a:pt x="350833" y="347595"/>
                </a:moveTo>
                <a:cubicBezTo>
                  <a:pt x="354204" y="347759"/>
                  <a:pt x="357512" y="346804"/>
                  <a:pt x="360286" y="344886"/>
                </a:cubicBezTo>
                <a:cubicBezTo>
                  <a:pt x="362901" y="342725"/>
                  <a:pt x="364288" y="339412"/>
                  <a:pt x="363972" y="336035"/>
                </a:cubicBezTo>
                <a:cubicBezTo>
                  <a:pt x="364035" y="334101"/>
                  <a:pt x="363625" y="332182"/>
                  <a:pt x="362744" y="330459"/>
                </a:cubicBezTo>
                <a:cubicBezTo>
                  <a:pt x="361987" y="329077"/>
                  <a:pt x="360916" y="327905"/>
                  <a:pt x="359593" y="327057"/>
                </a:cubicBezTo>
                <a:cubicBezTo>
                  <a:pt x="358142" y="326207"/>
                  <a:pt x="356567" y="325631"/>
                  <a:pt x="354897" y="325356"/>
                </a:cubicBezTo>
                <a:cubicBezTo>
                  <a:pt x="353070" y="325038"/>
                  <a:pt x="351242" y="324881"/>
                  <a:pt x="349383" y="324884"/>
                </a:cubicBezTo>
                <a:lnTo>
                  <a:pt x="329374" y="324884"/>
                </a:lnTo>
                <a:lnTo>
                  <a:pt x="329374" y="347595"/>
                </a:lnTo>
                <a:close/>
                <a:moveTo>
                  <a:pt x="352061" y="388828"/>
                </a:moveTo>
                <a:cubicBezTo>
                  <a:pt x="354078" y="388840"/>
                  <a:pt x="356095" y="388639"/>
                  <a:pt x="358048" y="388229"/>
                </a:cubicBezTo>
                <a:cubicBezTo>
                  <a:pt x="359844" y="387854"/>
                  <a:pt x="361546" y="387161"/>
                  <a:pt x="363090" y="386182"/>
                </a:cubicBezTo>
                <a:cubicBezTo>
                  <a:pt x="364571" y="385205"/>
                  <a:pt x="365737" y="383873"/>
                  <a:pt x="366556" y="382307"/>
                </a:cubicBezTo>
                <a:cubicBezTo>
                  <a:pt x="367501" y="380342"/>
                  <a:pt x="367942" y="378181"/>
                  <a:pt x="367848" y="376007"/>
                </a:cubicBezTo>
                <a:cubicBezTo>
                  <a:pt x="368226" y="371976"/>
                  <a:pt x="366682" y="368003"/>
                  <a:pt x="363625" y="365329"/>
                </a:cubicBezTo>
                <a:cubicBezTo>
                  <a:pt x="360349" y="363083"/>
                  <a:pt x="356442" y="361978"/>
                  <a:pt x="352471" y="362179"/>
                </a:cubicBezTo>
                <a:lnTo>
                  <a:pt x="329185" y="362179"/>
                </a:lnTo>
                <a:lnTo>
                  <a:pt x="329185" y="388828"/>
                </a:lnTo>
                <a:close/>
                <a:moveTo>
                  <a:pt x="290396" y="379976"/>
                </a:moveTo>
                <a:lnTo>
                  <a:pt x="271490" y="379976"/>
                </a:lnTo>
                <a:lnTo>
                  <a:pt x="271490" y="361077"/>
                </a:lnTo>
                <a:lnTo>
                  <a:pt x="290396" y="361077"/>
                </a:lnTo>
                <a:close/>
                <a:moveTo>
                  <a:pt x="252584" y="379976"/>
                </a:moveTo>
                <a:lnTo>
                  <a:pt x="233678" y="379976"/>
                </a:lnTo>
                <a:lnTo>
                  <a:pt x="233678" y="361077"/>
                </a:lnTo>
                <a:lnTo>
                  <a:pt x="252584" y="361077"/>
                </a:lnTo>
                <a:close/>
                <a:moveTo>
                  <a:pt x="214772" y="379976"/>
                </a:moveTo>
                <a:lnTo>
                  <a:pt x="195866" y="379976"/>
                </a:lnTo>
                <a:lnTo>
                  <a:pt x="195866" y="361077"/>
                </a:lnTo>
                <a:lnTo>
                  <a:pt x="214772" y="361077"/>
                </a:lnTo>
                <a:close/>
                <a:moveTo>
                  <a:pt x="176960" y="379976"/>
                </a:moveTo>
                <a:lnTo>
                  <a:pt x="158054" y="379976"/>
                </a:lnTo>
                <a:lnTo>
                  <a:pt x="158054" y="361077"/>
                </a:lnTo>
                <a:lnTo>
                  <a:pt x="176960" y="361077"/>
                </a:lnTo>
                <a:close/>
                <a:moveTo>
                  <a:pt x="138802" y="379976"/>
                </a:moveTo>
                <a:cubicBezTo>
                  <a:pt x="131365" y="379702"/>
                  <a:pt x="124055" y="378102"/>
                  <a:pt x="117186" y="375251"/>
                </a:cubicBezTo>
                <a:lnTo>
                  <a:pt x="124401" y="357801"/>
                </a:lnTo>
                <a:cubicBezTo>
                  <a:pt x="129223" y="359735"/>
                  <a:pt x="134327" y="360799"/>
                  <a:pt x="139495" y="360951"/>
                </a:cubicBezTo>
                <a:close/>
                <a:moveTo>
                  <a:pt x="98690" y="363628"/>
                </a:moveTo>
                <a:cubicBezTo>
                  <a:pt x="93270" y="358777"/>
                  <a:pt x="88607" y="353114"/>
                  <a:pt x="84919" y="346839"/>
                </a:cubicBezTo>
                <a:lnTo>
                  <a:pt x="101179" y="337200"/>
                </a:lnTo>
                <a:cubicBezTo>
                  <a:pt x="103888" y="341805"/>
                  <a:pt x="107292" y="345963"/>
                  <a:pt x="111262" y="349517"/>
                </a:cubicBezTo>
                <a:close/>
                <a:moveTo>
                  <a:pt x="76633" y="326837"/>
                </a:moveTo>
                <a:cubicBezTo>
                  <a:pt x="75152" y="320808"/>
                  <a:pt x="74427" y="314618"/>
                  <a:pt x="74427" y="308410"/>
                </a:cubicBezTo>
                <a:lnTo>
                  <a:pt x="74427" y="305858"/>
                </a:lnTo>
                <a:lnTo>
                  <a:pt x="93333" y="305858"/>
                </a:lnTo>
                <a:lnTo>
                  <a:pt x="93333" y="308410"/>
                </a:lnTo>
                <a:cubicBezTo>
                  <a:pt x="93333" y="313100"/>
                  <a:pt x="93900" y="317775"/>
                  <a:pt x="95002" y="322333"/>
                </a:cubicBezTo>
                <a:close/>
                <a:moveTo>
                  <a:pt x="93995" y="288439"/>
                </a:moveTo>
                <a:lnTo>
                  <a:pt x="75309" y="285541"/>
                </a:lnTo>
                <a:cubicBezTo>
                  <a:pt x="76412" y="278410"/>
                  <a:pt x="78554" y="271474"/>
                  <a:pt x="81611" y="264941"/>
                </a:cubicBezTo>
                <a:lnTo>
                  <a:pt x="98721" y="273005"/>
                </a:lnTo>
                <a:cubicBezTo>
                  <a:pt x="96484" y="277865"/>
                  <a:pt x="94909" y="283018"/>
                  <a:pt x="94121" y="288313"/>
                </a:cubicBezTo>
                <a:close/>
                <a:moveTo>
                  <a:pt x="107606" y="259743"/>
                </a:moveTo>
                <a:lnTo>
                  <a:pt x="93711" y="246955"/>
                </a:lnTo>
                <a:cubicBezTo>
                  <a:pt x="98658" y="241527"/>
                  <a:pt x="104487" y="236963"/>
                  <a:pt x="110947" y="233441"/>
                </a:cubicBezTo>
                <a:lnTo>
                  <a:pt x="119990" y="250010"/>
                </a:lnTo>
                <a:cubicBezTo>
                  <a:pt x="115421" y="252565"/>
                  <a:pt x="111294" y="255828"/>
                  <a:pt x="107733" y="259680"/>
                </a:cubicBezTo>
                <a:close/>
                <a:moveTo>
                  <a:pt x="322316" y="245978"/>
                </a:moveTo>
                <a:lnTo>
                  <a:pt x="322316" y="227079"/>
                </a:lnTo>
                <a:lnTo>
                  <a:pt x="322316" y="227079"/>
                </a:lnTo>
                <a:cubicBezTo>
                  <a:pt x="327515" y="227085"/>
                  <a:pt x="332683" y="226156"/>
                  <a:pt x="337536" y="224338"/>
                </a:cubicBezTo>
                <a:lnTo>
                  <a:pt x="344089" y="242072"/>
                </a:lnTo>
                <a:cubicBezTo>
                  <a:pt x="337157" y="244598"/>
                  <a:pt x="329815" y="245881"/>
                  <a:pt x="322442" y="245852"/>
                </a:cubicBezTo>
                <a:close/>
                <a:moveTo>
                  <a:pt x="303410" y="245978"/>
                </a:moveTo>
                <a:lnTo>
                  <a:pt x="284504" y="245821"/>
                </a:lnTo>
                <a:lnTo>
                  <a:pt x="284504" y="226921"/>
                </a:lnTo>
                <a:lnTo>
                  <a:pt x="303410" y="227079"/>
                </a:lnTo>
                <a:close/>
                <a:moveTo>
                  <a:pt x="265598" y="245695"/>
                </a:moveTo>
                <a:lnTo>
                  <a:pt x="246692" y="245537"/>
                </a:lnTo>
                <a:lnTo>
                  <a:pt x="246692" y="226638"/>
                </a:lnTo>
                <a:lnTo>
                  <a:pt x="265598" y="226795"/>
                </a:lnTo>
                <a:close/>
                <a:moveTo>
                  <a:pt x="227786" y="245380"/>
                </a:moveTo>
                <a:lnTo>
                  <a:pt x="208880" y="245380"/>
                </a:lnTo>
                <a:lnTo>
                  <a:pt x="208880" y="226480"/>
                </a:lnTo>
                <a:lnTo>
                  <a:pt x="227786" y="226480"/>
                </a:lnTo>
                <a:close/>
                <a:moveTo>
                  <a:pt x="134768" y="245191"/>
                </a:moveTo>
                <a:lnTo>
                  <a:pt x="131995" y="226512"/>
                </a:lnTo>
                <a:cubicBezTo>
                  <a:pt x="135052" y="226058"/>
                  <a:pt x="138109" y="225828"/>
                  <a:pt x="141197" y="225819"/>
                </a:cubicBezTo>
                <a:lnTo>
                  <a:pt x="152320" y="225819"/>
                </a:lnTo>
                <a:lnTo>
                  <a:pt x="152320" y="244718"/>
                </a:lnTo>
                <a:lnTo>
                  <a:pt x="141291" y="244718"/>
                </a:lnTo>
                <a:cubicBezTo>
                  <a:pt x="139116" y="244630"/>
                  <a:pt x="136942" y="244702"/>
                  <a:pt x="134800" y="244939"/>
                </a:cubicBezTo>
                <a:close/>
                <a:moveTo>
                  <a:pt x="189974" y="245191"/>
                </a:moveTo>
                <a:lnTo>
                  <a:pt x="171068" y="245191"/>
                </a:lnTo>
                <a:lnTo>
                  <a:pt x="171068" y="226291"/>
                </a:lnTo>
                <a:lnTo>
                  <a:pt x="189974" y="226291"/>
                </a:lnTo>
                <a:close/>
                <a:moveTo>
                  <a:pt x="363279" y="231299"/>
                </a:moveTo>
                <a:lnTo>
                  <a:pt x="351210" y="216747"/>
                </a:lnTo>
                <a:cubicBezTo>
                  <a:pt x="355307" y="213345"/>
                  <a:pt x="358836" y="209326"/>
                  <a:pt x="361672" y="204840"/>
                </a:cubicBezTo>
                <a:lnTo>
                  <a:pt x="377616" y="214951"/>
                </a:lnTo>
                <a:cubicBezTo>
                  <a:pt x="373677" y="220999"/>
                  <a:pt x="368856" y="226398"/>
                  <a:pt x="363247" y="230953"/>
                </a:cubicBezTo>
                <a:close/>
                <a:moveTo>
                  <a:pt x="386407" y="195233"/>
                </a:moveTo>
                <a:lnTo>
                  <a:pt x="368195" y="190161"/>
                </a:lnTo>
                <a:cubicBezTo>
                  <a:pt x="369581" y="185134"/>
                  <a:pt x="370274" y="179943"/>
                  <a:pt x="370274" y="174727"/>
                </a:cubicBezTo>
                <a:lnTo>
                  <a:pt x="370274" y="174002"/>
                </a:lnTo>
                <a:lnTo>
                  <a:pt x="389180" y="174002"/>
                </a:lnTo>
                <a:lnTo>
                  <a:pt x="389180" y="174727"/>
                </a:lnTo>
                <a:cubicBezTo>
                  <a:pt x="389149" y="181540"/>
                  <a:pt x="388203" y="188319"/>
                  <a:pt x="386376" y="194886"/>
                </a:cubicBezTo>
                <a:close/>
                <a:moveTo>
                  <a:pt x="369802" y="156331"/>
                </a:moveTo>
                <a:cubicBezTo>
                  <a:pt x="369108" y="150973"/>
                  <a:pt x="367659" y="145744"/>
                  <a:pt x="365485" y="140802"/>
                </a:cubicBezTo>
                <a:lnTo>
                  <a:pt x="382784" y="133179"/>
                </a:lnTo>
                <a:cubicBezTo>
                  <a:pt x="385714" y="139781"/>
                  <a:pt x="387636" y="146774"/>
                  <a:pt x="388550" y="153937"/>
                </a:cubicBezTo>
                <a:close/>
                <a:moveTo>
                  <a:pt x="356914" y="127320"/>
                </a:moveTo>
                <a:cubicBezTo>
                  <a:pt x="353448" y="123332"/>
                  <a:pt x="349352" y="119940"/>
                  <a:pt x="344782" y="117272"/>
                </a:cubicBezTo>
                <a:lnTo>
                  <a:pt x="354235" y="100924"/>
                </a:lnTo>
                <a:cubicBezTo>
                  <a:pt x="360569" y="104634"/>
                  <a:pt x="366241" y="109347"/>
                  <a:pt x="371062" y="114878"/>
                </a:cubicBezTo>
                <a:close/>
                <a:moveTo>
                  <a:pt x="330257" y="111886"/>
                </a:moveTo>
                <a:cubicBezTo>
                  <a:pt x="327704" y="111419"/>
                  <a:pt x="325089" y="111186"/>
                  <a:pt x="322474" y="111193"/>
                </a:cubicBezTo>
                <a:lnTo>
                  <a:pt x="313021" y="111193"/>
                </a:lnTo>
                <a:lnTo>
                  <a:pt x="313021" y="92293"/>
                </a:lnTo>
                <a:lnTo>
                  <a:pt x="322474" y="92293"/>
                </a:lnTo>
                <a:cubicBezTo>
                  <a:pt x="326192" y="92287"/>
                  <a:pt x="329941" y="92611"/>
                  <a:pt x="333597" y="93269"/>
                </a:cubicBezTo>
                <a:close/>
                <a:moveTo>
                  <a:pt x="294178" y="111193"/>
                </a:moveTo>
                <a:lnTo>
                  <a:pt x="275272" y="111193"/>
                </a:lnTo>
                <a:lnTo>
                  <a:pt x="275272" y="92293"/>
                </a:lnTo>
                <a:lnTo>
                  <a:pt x="294178" y="92293"/>
                </a:lnTo>
                <a:close/>
                <a:moveTo>
                  <a:pt x="256366" y="111193"/>
                </a:moveTo>
                <a:lnTo>
                  <a:pt x="237460" y="111193"/>
                </a:lnTo>
                <a:lnTo>
                  <a:pt x="237460" y="92293"/>
                </a:lnTo>
                <a:lnTo>
                  <a:pt x="256366" y="92293"/>
                </a:lnTo>
                <a:close/>
                <a:moveTo>
                  <a:pt x="218554" y="111193"/>
                </a:moveTo>
                <a:lnTo>
                  <a:pt x="199648" y="111193"/>
                </a:lnTo>
                <a:lnTo>
                  <a:pt x="199648" y="92293"/>
                </a:lnTo>
                <a:lnTo>
                  <a:pt x="218554" y="92293"/>
                </a:lnTo>
                <a:close/>
                <a:moveTo>
                  <a:pt x="180742" y="111193"/>
                </a:moveTo>
                <a:lnTo>
                  <a:pt x="161836" y="111193"/>
                </a:lnTo>
                <a:lnTo>
                  <a:pt x="161836" y="92293"/>
                </a:lnTo>
                <a:lnTo>
                  <a:pt x="180742" y="92293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1681;p163">
            <a:extLst>
              <a:ext uri="{FF2B5EF4-FFF2-40B4-BE49-F238E27FC236}">
                <a16:creationId xmlns:a16="http://schemas.microsoft.com/office/drawing/2014/main" id="{C5654A4E-1355-6125-879A-A7CBEC0CE37F}"/>
              </a:ext>
            </a:extLst>
          </p:cNvPr>
          <p:cNvSpPr/>
          <p:nvPr/>
        </p:nvSpPr>
        <p:spPr>
          <a:xfrm>
            <a:off x="9214014" y="2782125"/>
            <a:ext cx="264300" cy="264300"/>
          </a:xfrm>
          <a:prstGeom prst="mathPlus">
            <a:avLst>
              <a:gd name="adj1" fmla="val 23520"/>
            </a:avLst>
          </a:prstGeom>
          <a:solidFill>
            <a:srgbClr val="DB53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B1C12D04-39FE-4569-DE5C-F14E941467AF}"/>
              </a:ext>
            </a:extLst>
          </p:cNvPr>
          <p:cNvCxnSpPr/>
          <p:nvPr/>
        </p:nvCxnSpPr>
        <p:spPr>
          <a:xfrm>
            <a:off x="5925610" y="3591689"/>
            <a:ext cx="561569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Picture 66">
            <a:extLst>
              <a:ext uri="{FF2B5EF4-FFF2-40B4-BE49-F238E27FC236}">
                <a16:creationId xmlns:a16="http://schemas.microsoft.com/office/drawing/2014/main" id="{429FDDF2-3F45-FCF3-E080-9631BCDD96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33" t="-1" b="1980"/>
          <a:stretch/>
        </p:blipFill>
        <p:spPr>
          <a:xfrm>
            <a:off x="7508081" y="3846702"/>
            <a:ext cx="3901688" cy="209839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68" name="Google Shape;1670;p163">
            <a:extLst>
              <a:ext uri="{FF2B5EF4-FFF2-40B4-BE49-F238E27FC236}">
                <a16:creationId xmlns:a16="http://schemas.microsoft.com/office/drawing/2014/main" id="{96FAF91F-B7EF-1D5B-78FB-010601C6081B}"/>
              </a:ext>
            </a:extLst>
          </p:cNvPr>
          <p:cNvSpPr txBox="1"/>
          <p:nvPr/>
        </p:nvSpPr>
        <p:spPr>
          <a:xfrm>
            <a:off x="6245258" y="4587522"/>
            <a:ext cx="97320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900" b="1" dirty="0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Analysis and Charts</a:t>
            </a:r>
            <a:endParaRPr sz="900" b="1" i="0" u="none" strike="noStrike" cap="none" dirty="0">
              <a:solidFill>
                <a:srgbClr val="000000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13933544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B10D4-8904-B198-B33F-1F5EEE81A9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1" y="124863"/>
            <a:ext cx="10995659" cy="107784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IN" dirty="0"/>
              <a:t>Annual Drug Approval Trends </a:t>
            </a:r>
            <a:endParaRPr lang="en-US" dirty="0"/>
          </a:p>
        </p:txBody>
      </p:sp>
      <p:grpSp>
        <p:nvGrpSpPr>
          <p:cNvPr id="24" name="Google Shape;5184;p203">
            <a:extLst>
              <a:ext uri="{FF2B5EF4-FFF2-40B4-BE49-F238E27FC236}">
                <a16:creationId xmlns:a16="http://schemas.microsoft.com/office/drawing/2014/main" id="{6D18010F-F685-2A3E-41A4-45A62A18D665}"/>
              </a:ext>
            </a:extLst>
          </p:cNvPr>
          <p:cNvGrpSpPr/>
          <p:nvPr/>
        </p:nvGrpSpPr>
        <p:grpSpPr>
          <a:xfrm>
            <a:off x="7397091" y="1814496"/>
            <a:ext cx="4399574" cy="3268251"/>
            <a:chOff x="5514699" y="3449905"/>
            <a:chExt cx="3354901" cy="1519220"/>
          </a:xfrm>
        </p:grpSpPr>
        <p:sp>
          <p:nvSpPr>
            <p:cNvPr id="32" name="Google Shape;5185;p203">
              <a:extLst>
                <a:ext uri="{FF2B5EF4-FFF2-40B4-BE49-F238E27FC236}">
                  <a16:creationId xmlns:a16="http://schemas.microsoft.com/office/drawing/2014/main" id="{21A3A037-D417-E789-F138-3BB23D26401C}"/>
                </a:ext>
              </a:extLst>
            </p:cNvPr>
            <p:cNvSpPr/>
            <p:nvPr/>
          </p:nvSpPr>
          <p:spPr>
            <a:xfrm>
              <a:off x="5514699" y="3449905"/>
              <a:ext cx="2618588" cy="194870"/>
            </a:xfrm>
            <a:prstGeom prst="round1Rect">
              <a:avLst>
                <a:gd name="adj" fmla="val 30370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 b="0" i="0" u="none" strike="noStrike" cap="none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endParaRPr>
            </a:p>
          </p:txBody>
        </p:sp>
        <p:sp>
          <p:nvSpPr>
            <p:cNvPr id="33" name="Google Shape;5186;p203">
              <a:extLst>
                <a:ext uri="{FF2B5EF4-FFF2-40B4-BE49-F238E27FC236}">
                  <a16:creationId xmlns:a16="http://schemas.microsoft.com/office/drawing/2014/main" id="{9E28D947-83DE-7B62-9515-144E11B9F85E}"/>
                </a:ext>
              </a:extLst>
            </p:cNvPr>
            <p:cNvSpPr/>
            <p:nvPr/>
          </p:nvSpPr>
          <p:spPr>
            <a:xfrm>
              <a:off x="5514700" y="3609225"/>
              <a:ext cx="3354900" cy="1359900"/>
            </a:xfrm>
            <a:prstGeom prst="round2DiagRect">
              <a:avLst>
                <a:gd name="adj1" fmla="val 3422"/>
                <a:gd name="adj2" fmla="val 0"/>
              </a:avLst>
            </a:prstGeom>
            <a:solidFill>
              <a:srgbClr val="FFFFFF"/>
            </a:solidFill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 b="0" i="0" u="none" strike="noStrike" cap="none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endParaRPr>
            </a:p>
          </p:txBody>
        </p:sp>
        <p:sp>
          <p:nvSpPr>
            <p:cNvPr id="34" name="Google Shape;5187;p203">
              <a:extLst>
                <a:ext uri="{FF2B5EF4-FFF2-40B4-BE49-F238E27FC236}">
                  <a16:creationId xmlns:a16="http://schemas.microsoft.com/office/drawing/2014/main" id="{A970E442-1AEC-A950-26A0-DEA0D5AE6E71}"/>
                </a:ext>
              </a:extLst>
            </p:cNvPr>
            <p:cNvSpPr txBox="1"/>
            <p:nvPr/>
          </p:nvSpPr>
          <p:spPr>
            <a:xfrm>
              <a:off x="5570900" y="3452925"/>
              <a:ext cx="2031000" cy="13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1" i="0" u="none" strike="noStrike" cap="none" dirty="0">
                  <a:solidFill>
                    <a:srgbClr val="FFFFFF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rPr>
                <a:t>Key Insights</a:t>
              </a:r>
              <a:endParaRPr sz="1200" b="1" i="0" u="none" strike="noStrike" cap="none" dirty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endParaRPr>
            </a:p>
          </p:txBody>
        </p:sp>
        <p:sp>
          <p:nvSpPr>
            <p:cNvPr id="35" name="Google Shape;5188;p203">
              <a:extLst>
                <a:ext uri="{FF2B5EF4-FFF2-40B4-BE49-F238E27FC236}">
                  <a16:creationId xmlns:a16="http://schemas.microsoft.com/office/drawing/2014/main" id="{40147A39-5872-7EDA-00F4-162985239FA4}"/>
                </a:ext>
              </a:extLst>
            </p:cNvPr>
            <p:cNvSpPr txBox="1"/>
            <p:nvPr/>
          </p:nvSpPr>
          <p:spPr>
            <a:xfrm>
              <a:off x="5570900" y="3676875"/>
              <a:ext cx="3242100" cy="1244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101600" marR="0" lvl="0" indent="-635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Arial"/>
                <a:buNone/>
              </a:pPr>
              <a:endParaRPr sz="1000" b="0" i="0" u="none" strike="noStrike" cap="none" dirty="0">
                <a:solidFill>
                  <a:schemeClr val="dk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endParaRPr>
            </a:p>
            <a:p>
              <a:pPr marL="101600" marR="0" lvl="0" indent="-635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Arial"/>
                <a:buNone/>
              </a:pPr>
              <a:endParaRPr sz="1000" b="0" i="0" u="none" strike="noStrike" cap="none" dirty="0">
                <a:solidFill>
                  <a:schemeClr val="dk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endParaRPr>
            </a:p>
            <a:p>
              <a:pPr marL="101600" marR="0" lvl="0" indent="-635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Arial"/>
                <a:buNone/>
              </a:pPr>
              <a:endParaRPr sz="1000" b="0" i="0" u="none" strike="noStrike" cap="none" dirty="0">
                <a:solidFill>
                  <a:schemeClr val="dk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endParaRPr>
            </a:p>
          </p:txBody>
        </p:sp>
      </p:grpSp>
      <p:grpSp>
        <p:nvGrpSpPr>
          <p:cNvPr id="37" name="Google Shape;5197;p203">
            <a:extLst>
              <a:ext uri="{FF2B5EF4-FFF2-40B4-BE49-F238E27FC236}">
                <a16:creationId xmlns:a16="http://schemas.microsoft.com/office/drawing/2014/main" id="{0D98E1A3-36F7-4A27-8A56-46A4C5648461}"/>
              </a:ext>
            </a:extLst>
          </p:cNvPr>
          <p:cNvGrpSpPr/>
          <p:nvPr/>
        </p:nvGrpSpPr>
        <p:grpSpPr>
          <a:xfrm>
            <a:off x="463066" y="752239"/>
            <a:ext cx="6654242" cy="5409076"/>
            <a:chOff x="274324" y="1507775"/>
            <a:chExt cx="5074201" cy="3310200"/>
          </a:xfrm>
        </p:grpSpPr>
        <p:sp>
          <p:nvSpPr>
            <p:cNvPr id="39" name="Google Shape;5198;p203">
              <a:extLst>
                <a:ext uri="{FF2B5EF4-FFF2-40B4-BE49-F238E27FC236}">
                  <a16:creationId xmlns:a16="http://schemas.microsoft.com/office/drawing/2014/main" id="{2D1C1EA3-A927-59A4-C286-59DB1248AC25}"/>
                </a:ext>
              </a:extLst>
            </p:cNvPr>
            <p:cNvSpPr/>
            <p:nvPr/>
          </p:nvSpPr>
          <p:spPr>
            <a:xfrm>
              <a:off x="274324" y="1507775"/>
              <a:ext cx="4179187" cy="274200"/>
            </a:xfrm>
            <a:prstGeom prst="round1Rect">
              <a:avLst>
                <a:gd name="adj" fmla="val 30370"/>
              </a:avLst>
            </a:pr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 b="0" i="0" u="none" strike="noStrike" cap="none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endParaRPr>
            </a:p>
          </p:txBody>
        </p:sp>
        <p:sp>
          <p:nvSpPr>
            <p:cNvPr id="40" name="Google Shape;5199;p203">
              <a:extLst>
                <a:ext uri="{FF2B5EF4-FFF2-40B4-BE49-F238E27FC236}">
                  <a16:creationId xmlns:a16="http://schemas.microsoft.com/office/drawing/2014/main" id="{3909B54C-9F5B-FEB2-F978-3510768E0DB8}"/>
                </a:ext>
              </a:extLst>
            </p:cNvPr>
            <p:cNvSpPr/>
            <p:nvPr/>
          </p:nvSpPr>
          <p:spPr>
            <a:xfrm>
              <a:off x="274325" y="1723475"/>
              <a:ext cx="5074200" cy="3094500"/>
            </a:xfrm>
            <a:prstGeom prst="round2DiagRect">
              <a:avLst>
                <a:gd name="adj1" fmla="val 1979"/>
                <a:gd name="adj2" fmla="val 0"/>
              </a:avLst>
            </a:prstGeom>
            <a:solidFill>
              <a:srgbClr val="FFFFFF"/>
            </a:solidFill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 b="0" i="0" u="none" strike="noStrike" cap="none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endParaRPr>
            </a:p>
          </p:txBody>
        </p:sp>
        <p:sp>
          <p:nvSpPr>
            <p:cNvPr id="41" name="Google Shape;5200;p203">
              <a:extLst>
                <a:ext uri="{FF2B5EF4-FFF2-40B4-BE49-F238E27FC236}">
                  <a16:creationId xmlns:a16="http://schemas.microsoft.com/office/drawing/2014/main" id="{5A4F3A19-A080-4554-2891-2CFBEB7C4932}"/>
                </a:ext>
              </a:extLst>
            </p:cNvPr>
            <p:cNvSpPr txBox="1"/>
            <p:nvPr/>
          </p:nvSpPr>
          <p:spPr>
            <a:xfrm>
              <a:off x="334874" y="1534447"/>
              <a:ext cx="2469868" cy="170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1200" b="1" kern="100" dirty="0">
                  <a:effectLst/>
                  <a:latin typeface="Arial" panose="020B0604020202020204" pitchFamily="34" charset="0"/>
                  <a:ea typeface="Aptos" panose="020B0004020202020204" pitchFamily="34" charset="0"/>
                  <a:cs typeface="Arial" panose="020B0604020202020204" pitchFamily="34" charset="0"/>
                </a:rPr>
                <a:t>Yearly Drug Approval Trends</a:t>
              </a:r>
              <a:endParaRPr lang="en-IN" sz="1200" b="1" i="0" u="none" strike="noStrike" cap="none" dirty="0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endParaRPr>
            </a:p>
          </p:txBody>
        </p:sp>
      </p:grpSp>
      <p:cxnSp>
        <p:nvCxnSpPr>
          <p:cNvPr id="43" name="Google Shape;5203;p203">
            <a:extLst>
              <a:ext uri="{FF2B5EF4-FFF2-40B4-BE49-F238E27FC236}">
                <a16:creationId xmlns:a16="http://schemas.microsoft.com/office/drawing/2014/main" id="{5A44605A-1BD3-760C-F0AF-1E43D8A89E32}"/>
              </a:ext>
            </a:extLst>
          </p:cNvPr>
          <p:cNvCxnSpPr/>
          <p:nvPr/>
        </p:nvCxnSpPr>
        <p:spPr>
          <a:xfrm>
            <a:off x="7226268" y="999869"/>
            <a:ext cx="0" cy="4760771"/>
          </a:xfrm>
          <a:prstGeom prst="straightConnector1">
            <a:avLst/>
          </a:prstGeom>
          <a:noFill/>
          <a:ln w="9525" cap="flat" cmpd="sng">
            <a:solidFill>
              <a:srgbClr val="7D7D7D"/>
            </a:solidFill>
            <a:prstDash val="dot"/>
            <a:round/>
            <a:headEnd type="none" w="sm" len="sm"/>
            <a:tailEnd type="none" w="sm" len="sm"/>
          </a:ln>
        </p:spPr>
      </p:cxnSp>
      <p:sp>
        <p:nvSpPr>
          <p:cNvPr id="49" name="Google Shape;5202;p203">
            <a:extLst>
              <a:ext uri="{FF2B5EF4-FFF2-40B4-BE49-F238E27FC236}">
                <a16:creationId xmlns:a16="http://schemas.microsoft.com/office/drawing/2014/main" id="{F3A84935-4E5B-A766-48D6-FF706C3CAB1A}"/>
              </a:ext>
            </a:extLst>
          </p:cNvPr>
          <p:cNvSpPr/>
          <p:nvPr/>
        </p:nvSpPr>
        <p:spPr>
          <a:xfrm>
            <a:off x="11410666" y="4647826"/>
            <a:ext cx="311774" cy="370706"/>
          </a:xfrm>
          <a:custGeom>
            <a:avLst/>
            <a:gdLst/>
            <a:ahLst/>
            <a:cxnLst/>
            <a:rect l="l" t="t" r="r" b="b"/>
            <a:pathLst>
              <a:path w="576" h="576" extrusionOk="0">
                <a:moveTo>
                  <a:pt x="0" y="0"/>
                </a:moveTo>
                <a:cubicBezTo>
                  <a:pt x="0" y="576"/>
                  <a:pt x="0" y="576"/>
                  <a:pt x="0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0"/>
                  <a:pt x="576" y="0"/>
                  <a:pt x="576" y="0"/>
                </a:cubicBezTo>
                <a:lnTo>
                  <a:pt x="0" y="0"/>
                </a:lnTo>
                <a:close/>
                <a:moveTo>
                  <a:pt x="551" y="551"/>
                </a:moveTo>
                <a:cubicBezTo>
                  <a:pt x="25" y="551"/>
                  <a:pt x="25" y="551"/>
                  <a:pt x="25" y="551"/>
                </a:cubicBezTo>
                <a:cubicBezTo>
                  <a:pt x="25" y="25"/>
                  <a:pt x="25" y="25"/>
                  <a:pt x="25" y="25"/>
                </a:cubicBezTo>
                <a:cubicBezTo>
                  <a:pt x="551" y="25"/>
                  <a:pt x="551" y="25"/>
                  <a:pt x="551" y="25"/>
                </a:cubicBezTo>
                <a:lnTo>
                  <a:pt x="551" y="551"/>
                </a:lnTo>
                <a:close/>
                <a:moveTo>
                  <a:pt x="130" y="215"/>
                </a:moveTo>
                <a:cubicBezTo>
                  <a:pt x="155" y="215"/>
                  <a:pt x="176" y="194"/>
                  <a:pt x="176" y="169"/>
                </a:cubicBezTo>
                <a:cubicBezTo>
                  <a:pt x="176" y="144"/>
                  <a:pt x="155" y="124"/>
                  <a:pt x="130" y="124"/>
                </a:cubicBezTo>
                <a:cubicBezTo>
                  <a:pt x="105" y="124"/>
                  <a:pt x="85" y="144"/>
                  <a:pt x="85" y="169"/>
                </a:cubicBezTo>
                <a:cubicBezTo>
                  <a:pt x="85" y="194"/>
                  <a:pt x="105" y="215"/>
                  <a:pt x="130" y="215"/>
                </a:cubicBezTo>
                <a:close/>
                <a:moveTo>
                  <a:pt x="130" y="148"/>
                </a:moveTo>
                <a:cubicBezTo>
                  <a:pt x="142" y="148"/>
                  <a:pt x="151" y="158"/>
                  <a:pt x="151" y="169"/>
                </a:cubicBezTo>
                <a:cubicBezTo>
                  <a:pt x="151" y="181"/>
                  <a:pt x="142" y="190"/>
                  <a:pt x="130" y="190"/>
                </a:cubicBezTo>
                <a:cubicBezTo>
                  <a:pt x="119" y="190"/>
                  <a:pt x="109" y="181"/>
                  <a:pt x="109" y="169"/>
                </a:cubicBezTo>
                <a:cubicBezTo>
                  <a:pt x="109" y="158"/>
                  <a:pt x="119" y="148"/>
                  <a:pt x="130" y="148"/>
                </a:cubicBezTo>
                <a:close/>
                <a:moveTo>
                  <a:pt x="494" y="182"/>
                </a:moveTo>
                <a:cubicBezTo>
                  <a:pt x="217" y="182"/>
                  <a:pt x="217" y="182"/>
                  <a:pt x="217" y="182"/>
                </a:cubicBezTo>
                <a:cubicBezTo>
                  <a:pt x="217" y="157"/>
                  <a:pt x="217" y="157"/>
                  <a:pt x="217" y="157"/>
                </a:cubicBezTo>
                <a:cubicBezTo>
                  <a:pt x="494" y="157"/>
                  <a:pt x="494" y="157"/>
                  <a:pt x="494" y="157"/>
                </a:cubicBezTo>
                <a:lnTo>
                  <a:pt x="494" y="182"/>
                </a:lnTo>
                <a:close/>
                <a:moveTo>
                  <a:pt x="130" y="358"/>
                </a:moveTo>
                <a:cubicBezTo>
                  <a:pt x="155" y="358"/>
                  <a:pt x="176" y="337"/>
                  <a:pt x="176" y="312"/>
                </a:cubicBezTo>
                <a:cubicBezTo>
                  <a:pt x="176" y="287"/>
                  <a:pt x="155" y="267"/>
                  <a:pt x="130" y="267"/>
                </a:cubicBezTo>
                <a:cubicBezTo>
                  <a:pt x="105" y="267"/>
                  <a:pt x="85" y="287"/>
                  <a:pt x="85" y="312"/>
                </a:cubicBezTo>
                <a:cubicBezTo>
                  <a:pt x="85" y="337"/>
                  <a:pt x="105" y="358"/>
                  <a:pt x="130" y="358"/>
                </a:cubicBezTo>
                <a:close/>
                <a:moveTo>
                  <a:pt x="130" y="291"/>
                </a:moveTo>
                <a:cubicBezTo>
                  <a:pt x="142" y="291"/>
                  <a:pt x="151" y="301"/>
                  <a:pt x="151" y="312"/>
                </a:cubicBezTo>
                <a:cubicBezTo>
                  <a:pt x="151" y="324"/>
                  <a:pt x="142" y="333"/>
                  <a:pt x="130" y="333"/>
                </a:cubicBezTo>
                <a:cubicBezTo>
                  <a:pt x="119" y="333"/>
                  <a:pt x="109" y="324"/>
                  <a:pt x="109" y="312"/>
                </a:cubicBezTo>
                <a:cubicBezTo>
                  <a:pt x="109" y="301"/>
                  <a:pt x="119" y="291"/>
                  <a:pt x="130" y="291"/>
                </a:cubicBezTo>
                <a:close/>
                <a:moveTo>
                  <a:pt x="494" y="325"/>
                </a:moveTo>
                <a:cubicBezTo>
                  <a:pt x="217" y="325"/>
                  <a:pt x="217" y="325"/>
                  <a:pt x="217" y="325"/>
                </a:cubicBezTo>
                <a:cubicBezTo>
                  <a:pt x="217" y="300"/>
                  <a:pt x="217" y="300"/>
                  <a:pt x="217" y="300"/>
                </a:cubicBezTo>
                <a:cubicBezTo>
                  <a:pt x="494" y="300"/>
                  <a:pt x="494" y="300"/>
                  <a:pt x="494" y="300"/>
                </a:cubicBezTo>
                <a:lnTo>
                  <a:pt x="494" y="325"/>
                </a:lnTo>
                <a:close/>
                <a:moveTo>
                  <a:pt x="130" y="501"/>
                </a:moveTo>
                <a:cubicBezTo>
                  <a:pt x="155" y="501"/>
                  <a:pt x="176" y="480"/>
                  <a:pt x="176" y="455"/>
                </a:cubicBezTo>
                <a:cubicBezTo>
                  <a:pt x="176" y="430"/>
                  <a:pt x="155" y="410"/>
                  <a:pt x="130" y="410"/>
                </a:cubicBezTo>
                <a:cubicBezTo>
                  <a:pt x="105" y="410"/>
                  <a:pt x="85" y="430"/>
                  <a:pt x="85" y="455"/>
                </a:cubicBezTo>
                <a:cubicBezTo>
                  <a:pt x="85" y="480"/>
                  <a:pt x="105" y="501"/>
                  <a:pt x="130" y="501"/>
                </a:cubicBezTo>
                <a:close/>
                <a:moveTo>
                  <a:pt x="130" y="434"/>
                </a:moveTo>
                <a:cubicBezTo>
                  <a:pt x="142" y="434"/>
                  <a:pt x="151" y="444"/>
                  <a:pt x="151" y="455"/>
                </a:cubicBezTo>
                <a:cubicBezTo>
                  <a:pt x="151" y="467"/>
                  <a:pt x="142" y="476"/>
                  <a:pt x="130" y="476"/>
                </a:cubicBezTo>
                <a:cubicBezTo>
                  <a:pt x="119" y="476"/>
                  <a:pt x="109" y="467"/>
                  <a:pt x="109" y="455"/>
                </a:cubicBezTo>
                <a:cubicBezTo>
                  <a:pt x="109" y="444"/>
                  <a:pt x="119" y="434"/>
                  <a:pt x="130" y="434"/>
                </a:cubicBezTo>
                <a:close/>
                <a:moveTo>
                  <a:pt x="494" y="468"/>
                </a:moveTo>
                <a:cubicBezTo>
                  <a:pt x="217" y="468"/>
                  <a:pt x="217" y="468"/>
                  <a:pt x="217" y="468"/>
                </a:cubicBezTo>
                <a:cubicBezTo>
                  <a:pt x="217" y="443"/>
                  <a:pt x="217" y="443"/>
                  <a:pt x="217" y="443"/>
                </a:cubicBezTo>
                <a:cubicBezTo>
                  <a:pt x="494" y="443"/>
                  <a:pt x="494" y="443"/>
                  <a:pt x="494" y="443"/>
                </a:cubicBezTo>
                <a:lnTo>
                  <a:pt x="494" y="46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 i="0" u="none" strike="noStrike" cap="none">
              <a:solidFill>
                <a:srgbClr val="D04A02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sp>
        <p:nvSpPr>
          <p:cNvPr id="50" name="Google Shape;1677;p163">
            <a:extLst>
              <a:ext uri="{FF2B5EF4-FFF2-40B4-BE49-F238E27FC236}">
                <a16:creationId xmlns:a16="http://schemas.microsoft.com/office/drawing/2014/main" id="{67CF2CB3-C97D-7883-B649-A7E1DD1B5EE8}"/>
              </a:ext>
            </a:extLst>
          </p:cNvPr>
          <p:cNvSpPr/>
          <p:nvPr/>
        </p:nvSpPr>
        <p:spPr>
          <a:xfrm>
            <a:off x="6628845" y="5667347"/>
            <a:ext cx="407550" cy="438415"/>
          </a:xfrm>
          <a:custGeom>
            <a:avLst/>
            <a:gdLst/>
            <a:ahLst/>
            <a:cxnLst/>
            <a:rect l="l" t="t" r="r" b="b"/>
            <a:pathLst>
              <a:path w="347" h="346" extrusionOk="0">
                <a:moveTo>
                  <a:pt x="0" y="0"/>
                </a:moveTo>
                <a:cubicBezTo>
                  <a:pt x="0" y="346"/>
                  <a:pt x="0" y="346"/>
                  <a:pt x="0" y="346"/>
                </a:cubicBezTo>
                <a:cubicBezTo>
                  <a:pt x="347" y="346"/>
                  <a:pt x="347" y="346"/>
                  <a:pt x="347" y="346"/>
                </a:cubicBezTo>
                <a:cubicBezTo>
                  <a:pt x="347" y="0"/>
                  <a:pt x="347" y="0"/>
                  <a:pt x="347" y="0"/>
                </a:cubicBezTo>
                <a:lnTo>
                  <a:pt x="0" y="0"/>
                </a:lnTo>
                <a:close/>
                <a:moveTo>
                  <a:pt x="332" y="332"/>
                </a:moveTo>
                <a:cubicBezTo>
                  <a:pt x="15" y="332"/>
                  <a:pt x="15" y="332"/>
                  <a:pt x="15" y="332"/>
                </a:cubicBezTo>
                <a:cubicBezTo>
                  <a:pt x="15" y="15"/>
                  <a:pt x="15" y="15"/>
                  <a:pt x="15" y="15"/>
                </a:cubicBezTo>
                <a:cubicBezTo>
                  <a:pt x="332" y="15"/>
                  <a:pt x="332" y="15"/>
                  <a:pt x="332" y="15"/>
                </a:cubicBezTo>
                <a:lnTo>
                  <a:pt x="332" y="332"/>
                </a:lnTo>
                <a:close/>
                <a:moveTo>
                  <a:pt x="48" y="309"/>
                </a:moveTo>
                <a:cubicBezTo>
                  <a:pt x="133" y="224"/>
                  <a:pt x="133" y="224"/>
                  <a:pt x="133" y="224"/>
                </a:cubicBezTo>
                <a:cubicBezTo>
                  <a:pt x="153" y="241"/>
                  <a:pt x="178" y="250"/>
                  <a:pt x="204" y="250"/>
                </a:cubicBezTo>
                <a:cubicBezTo>
                  <a:pt x="233" y="250"/>
                  <a:pt x="260" y="239"/>
                  <a:pt x="280" y="219"/>
                </a:cubicBezTo>
                <a:cubicBezTo>
                  <a:pt x="322" y="177"/>
                  <a:pt x="322" y="109"/>
                  <a:pt x="280" y="67"/>
                </a:cubicBezTo>
                <a:cubicBezTo>
                  <a:pt x="260" y="46"/>
                  <a:pt x="233" y="35"/>
                  <a:pt x="204" y="35"/>
                </a:cubicBezTo>
                <a:cubicBezTo>
                  <a:pt x="175" y="35"/>
                  <a:pt x="148" y="46"/>
                  <a:pt x="128" y="67"/>
                </a:cubicBezTo>
                <a:cubicBezTo>
                  <a:pt x="88" y="107"/>
                  <a:pt x="86" y="171"/>
                  <a:pt x="123" y="214"/>
                </a:cubicBezTo>
                <a:cubicBezTo>
                  <a:pt x="37" y="299"/>
                  <a:pt x="37" y="299"/>
                  <a:pt x="37" y="299"/>
                </a:cubicBezTo>
                <a:lnTo>
                  <a:pt x="48" y="309"/>
                </a:lnTo>
                <a:close/>
                <a:moveTo>
                  <a:pt x="270" y="208"/>
                </a:moveTo>
                <a:cubicBezTo>
                  <a:pt x="252" y="226"/>
                  <a:pt x="229" y="236"/>
                  <a:pt x="204" y="236"/>
                </a:cubicBezTo>
                <a:cubicBezTo>
                  <a:pt x="179" y="236"/>
                  <a:pt x="156" y="226"/>
                  <a:pt x="138" y="208"/>
                </a:cubicBezTo>
                <a:cubicBezTo>
                  <a:pt x="134" y="204"/>
                  <a:pt x="129" y="199"/>
                  <a:pt x="126" y="193"/>
                </a:cubicBezTo>
                <a:cubicBezTo>
                  <a:pt x="139" y="193"/>
                  <a:pt x="139" y="193"/>
                  <a:pt x="139" y="193"/>
                </a:cubicBezTo>
                <a:cubicBezTo>
                  <a:pt x="178" y="193"/>
                  <a:pt x="178" y="193"/>
                  <a:pt x="178" y="193"/>
                </a:cubicBezTo>
                <a:cubicBezTo>
                  <a:pt x="193" y="193"/>
                  <a:pt x="193" y="193"/>
                  <a:pt x="193" y="193"/>
                </a:cubicBezTo>
                <a:cubicBezTo>
                  <a:pt x="217" y="193"/>
                  <a:pt x="217" y="193"/>
                  <a:pt x="217" y="193"/>
                </a:cubicBezTo>
                <a:cubicBezTo>
                  <a:pt x="231" y="193"/>
                  <a:pt x="231" y="193"/>
                  <a:pt x="231" y="193"/>
                </a:cubicBezTo>
                <a:cubicBezTo>
                  <a:pt x="270" y="193"/>
                  <a:pt x="270" y="193"/>
                  <a:pt x="270" y="193"/>
                </a:cubicBezTo>
                <a:cubicBezTo>
                  <a:pt x="282" y="193"/>
                  <a:pt x="282" y="193"/>
                  <a:pt x="282" y="193"/>
                </a:cubicBezTo>
                <a:cubicBezTo>
                  <a:pt x="278" y="199"/>
                  <a:pt x="274" y="204"/>
                  <a:pt x="270" y="208"/>
                </a:cubicBezTo>
                <a:close/>
                <a:moveTo>
                  <a:pt x="193" y="112"/>
                </a:moveTo>
                <a:cubicBezTo>
                  <a:pt x="193" y="97"/>
                  <a:pt x="193" y="97"/>
                  <a:pt x="193" y="97"/>
                </a:cubicBezTo>
                <a:cubicBezTo>
                  <a:pt x="217" y="97"/>
                  <a:pt x="217" y="97"/>
                  <a:pt x="217" y="97"/>
                </a:cubicBezTo>
                <a:cubicBezTo>
                  <a:pt x="217" y="132"/>
                  <a:pt x="217" y="132"/>
                  <a:pt x="217" y="132"/>
                </a:cubicBezTo>
                <a:cubicBezTo>
                  <a:pt x="217" y="179"/>
                  <a:pt x="217" y="179"/>
                  <a:pt x="217" y="179"/>
                </a:cubicBezTo>
                <a:cubicBezTo>
                  <a:pt x="193" y="179"/>
                  <a:pt x="193" y="179"/>
                  <a:pt x="193" y="179"/>
                </a:cubicBezTo>
                <a:lnTo>
                  <a:pt x="193" y="112"/>
                </a:lnTo>
                <a:close/>
                <a:moveTo>
                  <a:pt x="255" y="179"/>
                </a:moveTo>
                <a:cubicBezTo>
                  <a:pt x="231" y="179"/>
                  <a:pt x="231" y="179"/>
                  <a:pt x="231" y="179"/>
                </a:cubicBezTo>
                <a:cubicBezTo>
                  <a:pt x="231" y="147"/>
                  <a:pt x="231" y="147"/>
                  <a:pt x="231" y="147"/>
                </a:cubicBezTo>
                <a:cubicBezTo>
                  <a:pt x="255" y="147"/>
                  <a:pt x="255" y="147"/>
                  <a:pt x="255" y="147"/>
                </a:cubicBezTo>
                <a:lnTo>
                  <a:pt x="255" y="179"/>
                </a:lnTo>
                <a:close/>
                <a:moveTo>
                  <a:pt x="178" y="179"/>
                </a:moveTo>
                <a:cubicBezTo>
                  <a:pt x="154" y="179"/>
                  <a:pt x="154" y="179"/>
                  <a:pt x="154" y="179"/>
                </a:cubicBezTo>
                <a:cubicBezTo>
                  <a:pt x="154" y="127"/>
                  <a:pt x="154" y="127"/>
                  <a:pt x="154" y="127"/>
                </a:cubicBezTo>
                <a:cubicBezTo>
                  <a:pt x="178" y="127"/>
                  <a:pt x="178" y="127"/>
                  <a:pt x="178" y="127"/>
                </a:cubicBezTo>
                <a:lnTo>
                  <a:pt x="178" y="179"/>
                </a:lnTo>
                <a:close/>
                <a:moveTo>
                  <a:pt x="138" y="77"/>
                </a:moveTo>
                <a:cubicBezTo>
                  <a:pt x="156" y="59"/>
                  <a:pt x="179" y="50"/>
                  <a:pt x="204" y="50"/>
                </a:cubicBezTo>
                <a:cubicBezTo>
                  <a:pt x="229" y="50"/>
                  <a:pt x="252" y="59"/>
                  <a:pt x="270" y="77"/>
                </a:cubicBezTo>
                <a:cubicBezTo>
                  <a:pt x="297" y="104"/>
                  <a:pt x="304" y="145"/>
                  <a:pt x="290" y="179"/>
                </a:cubicBezTo>
                <a:cubicBezTo>
                  <a:pt x="270" y="179"/>
                  <a:pt x="270" y="179"/>
                  <a:pt x="270" y="179"/>
                </a:cubicBezTo>
                <a:cubicBezTo>
                  <a:pt x="270" y="132"/>
                  <a:pt x="270" y="132"/>
                  <a:pt x="270" y="132"/>
                </a:cubicBezTo>
                <a:cubicBezTo>
                  <a:pt x="231" y="132"/>
                  <a:pt x="231" y="132"/>
                  <a:pt x="231" y="132"/>
                </a:cubicBezTo>
                <a:cubicBezTo>
                  <a:pt x="231" y="83"/>
                  <a:pt x="231" y="83"/>
                  <a:pt x="231" y="83"/>
                </a:cubicBezTo>
                <a:cubicBezTo>
                  <a:pt x="178" y="83"/>
                  <a:pt x="178" y="83"/>
                  <a:pt x="178" y="83"/>
                </a:cubicBezTo>
                <a:cubicBezTo>
                  <a:pt x="178" y="112"/>
                  <a:pt x="178" y="112"/>
                  <a:pt x="178" y="112"/>
                </a:cubicBezTo>
                <a:cubicBezTo>
                  <a:pt x="139" y="112"/>
                  <a:pt x="139" y="112"/>
                  <a:pt x="139" y="112"/>
                </a:cubicBezTo>
                <a:cubicBezTo>
                  <a:pt x="139" y="179"/>
                  <a:pt x="139" y="179"/>
                  <a:pt x="139" y="179"/>
                </a:cubicBezTo>
                <a:cubicBezTo>
                  <a:pt x="118" y="179"/>
                  <a:pt x="118" y="179"/>
                  <a:pt x="118" y="179"/>
                </a:cubicBezTo>
                <a:cubicBezTo>
                  <a:pt x="104" y="145"/>
                  <a:pt x="111" y="104"/>
                  <a:pt x="138" y="77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 b="1">
              <a:solidFill>
                <a:srgbClr val="D04A0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C83F32B3-B31C-19B6-5C55-8779036240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845" y="1385778"/>
            <a:ext cx="6393658" cy="3774051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53" name="Google Shape;1607;p161">
            <a:extLst>
              <a:ext uri="{FF2B5EF4-FFF2-40B4-BE49-F238E27FC236}">
                <a16:creationId xmlns:a16="http://schemas.microsoft.com/office/drawing/2014/main" id="{19473CE7-AD27-C609-130D-BC28E2708125}"/>
              </a:ext>
            </a:extLst>
          </p:cNvPr>
          <p:cNvSpPr/>
          <p:nvPr/>
        </p:nvSpPr>
        <p:spPr>
          <a:xfrm rot="-8021660">
            <a:off x="7501614" y="2396677"/>
            <a:ext cx="148955" cy="148955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Google Shape;1608;p161">
            <a:extLst>
              <a:ext uri="{FF2B5EF4-FFF2-40B4-BE49-F238E27FC236}">
                <a16:creationId xmlns:a16="http://schemas.microsoft.com/office/drawing/2014/main" id="{230B6F2E-F1F2-AD41-43DB-E62A2A1E366E}"/>
              </a:ext>
            </a:extLst>
          </p:cNvPr>
          <p:cNvSpPr/>
          <p:nvPr/>
        </p:nvSpPr>
        <p:spPr>
          <a:xfrm rot="-8021660">
            <a:off x="7501614" y="3052289"/>
            <a:ext cx="148955" cy="148955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" name="Google Shape;1609;p161">
            <a:extLst>
              <a:ext uri="{FF2B5EF4-FFF2-40B4-BE49-F238E27FC236}">
                <a16:creationId xmlns:a16="http://schemas.microsoft.com/office/drawing/2014/main" id="{A74D8112-E135-C26E-D048-342CF45D6C8C}"/>
              </a:ext>
            </a:extLst>
          </p:cNvPr>
          <p:cNvSpPr/>
          <p:nvPr/>
        </p:nvSpPr>
        <p:spPr>
          <a:xfrm rot="-8021660">
            <a:off x="7501614" y="3707902"/>
            <a:ext cx="148955" cy="148955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6" name="Google Shape;1689;p163">
            <a:extLst>
              <a:ext uri="{FF2B5EF4-FFF2-40B4-BE49-F238E27FC236}">
                <a16:creationId xmlns:a16="http://schemas.microsoft.com/office/drawing/2014/main" id="{C18D21C1-6E21-6816-25C3-848AA69D672B}"/>
              </a:ext>
            </a:extLst>
          </p:cNvPr>
          <p:cNvSpPr/>
          <p:nvPr/>
        </p:nvSpPr>
        <p:spPr>
          <a:xfrm>
            <a:off x="7845722" y="2972358"/>
            <a:ext cx="3876718" cy="4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Year 1980s and post 1990s </a:t>
            </a:r>
            <a:r>
              <a:rPr lang="en-US" sz="10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trend has been on the rise for approvals</a:t>
            </a:r>
            <a:endParaRPr sz="1000" b="1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Google Shape;1689;p163">
            <a:extLst>
              <a:ext uri="{FF2B5EF4-FFF2-40B4-BE49-F238E27FC236}">
                <a16:creationId xmlns:a16="http://schemas.microsoft.com/office/drawing/2014/main" id="{C63E711C-596A-FDCF-55DB-74393674871F}"/>
              </a:ext>
            </a:extLst>
          </p:cNvPr>
          <p:cNvSpPr/>
          <p:nvPr/>
        </p:nvSpPr>
        <p:spPr>
          <a:xfrm>
            <a:off x="7845722" y="3854647"/>
            <a:ext cx="3876718" cy="4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sz="1000" b="1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biggest increase was in year 1980 </a:t>
            </a:r>
            <a:r>
              <a:rPr lang="en-US" sz="10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after a drop in year 1979 and the biggest increase in approval number. However the </a:t>
            </a:r>
            <a:r>
              <a:rPr lang="en-US" sz="1000" b="1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drop was also sudden in 1990s</a:t>
            </a:r>
            <a:r>
              <a:rPr lang="en-US" sz="10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with gradual increase till 2020. Notably the approval count has drop again after 2020 which could be due to COVID 19. </a:t>
            </a:r>
            <a:endParaRPr sz="1000" b="1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8" name="Google Shape;1689;p163">
            <a:extLst>
              <a:ext uri="{FF2B5EF4-FFF2-40B4-BE49-F238E27FC236}">
                <a16:creationId xmlns:a16="http://schemas.microsoft.com/office/drawing/2014/main" id="{E1F924C3-5A1D-3292-1782-65AD7B64711E}"/>
              </a:ext>
            </a:extLst>
          </p:cNvPr>
          <p:cNvSpPr/>
          <p:nvPr/>
        </p:nvSpPr>
        <p:spPr>
          <a:xfrm>
            <a:off x="7852215" y="2307644"/>
            <a:ext cx="3876718" cy="4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Over the years </a:t>
            </a:r>
            <a:r>
              <a:rPr lang="en-US" sz="1000" b="1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general trend of drug approval has been increasing </a:t>
            </a:r>
            <a:r>
              <a:rPr lang="en-US" sz="10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 few sudden rise and upsets in between</a:t>
            </a:r>
            <a:endParaRPr sz="1000" b="1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3522004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B10D4-8904-B198-B33F-1F5EEE81A9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1" y="124863"/>
            <a:ext cx="10995659" cy="107784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IN" dirty="0"/>
              <a:t>Top and Bottom Approval Years</a:t>
            </a:r>
          </a:p>
        </p:txBody>
      </p:sp>
      <p:grpSp>
        <p:nvGrpSpPr>
          <p:cNvPr id="4" name="Google Shape;5184;p203">
            <a:extLst>
              <a:ext uri="{FF2B5EF4-FFF2-40B4-BE49-F238E27FC236}">
                <a16:creationId xmlns:a16="http://schemas.microsoft.com/office/drawing/2014/main" id="{A15FE728-898E-39D5-37A8-7388D995E2F5}"/>
              </a:ext>
            </a:extLst>
          </p:cNvPr>
          <p:cNvGrpSpPr/>
          <p:nvPr/>
        </p:nvGrpSpPr>
        <p:grpSpPr>
          <a:xfrm>
            <a:off x="7397091" y="1814496"/>
            <a:ext cx="4399574" cy="3268251"/>
            <a:chOff x="5514699" y="3449905"/>
            <a:chExt cx="3354901" cy="1519220"/>
          </a:xfrm>
        </p:grpSpPr>
        <p:sp>
          <p:nvSpPr>
            <p:cNvPr id="6" name="Google Shape;5185;p203">
              <a:extLst>
                <a:ext uri="{FF2B5EF4-FFF2-40B4-BE49-F238E27FC236}">
                  <a16:creationId xmlns:a16="http://schemas.microsoft.com/office/drawing/2014/main" id="{869F521D-B4F6-3955-B060-44A2A3043D2E}"/>
                </a:ext>
              </a:extLst>
            </p:cNvPr>
            <p:cNvSpPr/>
            <p:nvPr/>
          </p:nvSpPr>
          <p:spPr>
            <a:xfrm>
              <a:off x="5514699" y="3449905"/>
              <a:ext cx="2618588" cy="194870"/>
            </a:xfrm>
            <a:prstGeom prst="round1Rect">
              <a:avLst>
                <a:gd name="adj" fmla="val 30370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 b="0" i="0" u="none" strike="noStrike" cap="none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endParaRPr>
            </a:p>
          </p:txBody>
        </p:sp>
        <p:sp>
          <p:nvSpPr>
            <p:cNvPr id="7" name="Google Shape;5186;p203">
              <a:extLst>
                <a:ext uri="{FF2B5EF4-FFF2-40B4-BE49-F238E27FC236}">
                  <a16:creationId xmlns:a16="http://schemas.microsoft.com/office/drawing/2014/main" id="{4E6E0D65-3A7C-D075-4E2D-74B2D2021A72}"/>
                </a:ext>
              </a:extLst>
            </p:cNvPr>
            <p:cNvSpPr/>
            <p:nvPr/>
          </p:nvSpPr>
          <p:spPr>
            <a:xfrm>
              <a:off x="5514700" y="3609225"/>
              <a:ext cx="3354900" cy="1359900"/>
            </a:xfrm>
            <a:prstGeom prst="round2DiagRect">
              <a:avLst>
                <a:gd name="adj1" fmla="val 3422"/>
                <a:gd name="adj2" fmla="val 0"/>
              </a:avLst>
            </a:prstGeom>
            <a:solidFill>
              <a:srgbClr val="FFFFFF"/>
            </a:solidFill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 b="0" i="0" u="none" strike="noStrike" cap="none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endParaRPr>
            </a:p>
          </p:txBody>
        </p:sp>
        <p:sp>
          <p:nvSpPr>
            <p:cNvPr id="8" name="Google Shape;5187;p203">
              <a:extLst>
                <a:ext uri="{FF2B5EF4-FFF2-40B4-BE49-F238E27FC236}">
                  <a16:creationId xmlns:a16="http://schemas.microsoft.com/office/drawing/2014/main" id="{E63BB79C-8469-7607-DCEE-8730F3734BD3}"/>
                </a:ext>
              </a:extLst>
            </p:cNvPr>
            <p:cNvSpPr txBox="1"/>
            <p:nvPr/>
          </p:nvSpPr>
          <p:spPr>
            <a:xfrm>
              <a:off x="5570900" y="3452925"/>
              <a:ext cx="2031000" cy="13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1" i="0" u="none" strike="noStrike" cap="none" dirty="0">
                  <a:solidFill>
                    <a:srgbClr val="FFFFFF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rPr>
                <a:t>Key Insights</a:t>
              </a:r>
              <a:endParaRPr sz="1200" b="1" i="0" u="none" strike="noStrike" cap="none" dirty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endParaRPr>
            </a:p>
          </p:txBody>
        </p:sp>
        <p:sp>
          <p:nvSpPr>
            <p:cNvPr id="9" name="Google Shape;5188;p203">
              <a:extLst>
                <a:ext uri="{FF2B5EF4-FFF2-40B4-BE49-F238E27FC236}">
                  <a16:creationId xmlns:a16="http://schemas.microsoft.com/office/drawing/2014/main" id="{4C635EAA-FF39-8A71-8055-76F1D25026B9}"/>
                </a:ext>
              </a:extLst>
            </p:cNvPr>
            <p:cNvSpPr txBox="1"/>
            <p:nvPr/>
          </p:nvSpPr>
          <p:spPr>
            <a:xfrm>
              <a:off x="5570900" y="3676875"/>
              <a:ext cx="3242100" cy="1244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101600" marR="0" lvl="0" indent="-635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Arial"/>
                <a:buNone/>
              </a:pPr>
              <a:endParaRPr sz="1000" b="0" i="0" u="none" strike="noStrike" cap="none" dirty="0">
                <a:solidFill>
                  <a:schemeClr val="dk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endParaRPr>
            </a:p>
            <a:p>
              <a:pPr marL="101600" marR="0" lvl="0" indent="-635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Arial"/>
                <a:buNone/>
              </a:pPr>
              <a:endParaRPr sz="1000" b="0" i="0" u="none" strike="noStrike" cap="none" dirty="0">
                <a:solidFill>
                  <a:schemeClr val="dk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endParaRPr>
            </a:p>
            <a:p>
              <a:pPr marL="101600" marR="0" lvl="0" indent="-635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Arial"/>
                <a:buNone/>
              </a:pPr>
              <a:endParaRPr sz="1000" b="0" i="0" u="none" strike="noStrike" cap="none" dirty="0">
                <a:solidFill>
                  <a:schemeClr val="dk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endParaRPr>
            </a:p>
          </p:txBody>
        </p:sp>
      </p:grpSp>
      <p:grpSp>
        <p:nvGrpSpPr>
          <p:cNvPr id="10" name="Google Shape;5197;p203">
            <a:extLst>
              <a:ext uri="{FF2B5EF4-FFF2-40B4-BE49-F238E27FC236}">
                <a16:creationId xmlns:a16="http://schemas.microsoft.com/office/drawing/2014/main" id="{DC53C80B-B4CF-323A-3E27-100B21ADBBDC}"/>
              </a:ext>
            </a:extLst>
          </p:cNvPr>
          <p:cNvGrpSpPr/>
          <p:nvPr/>
        </p:nvGrpSpPr>
        <p:grpSpPr>
          <a:xfrm>
            <a:off x="463066" y="783771"/>
            <a:ext cx="6654242" cy="5377543"/>
            <a:chOff x="274324" y="1507775"/>
            <a:chExt cx="5074201" cy="3310200"/>
          </a:xfrm>
        </p:grpSpPr>
        <p:sp>
          <p:nvSpPr>
            <p:cNvPr id="11" name="Google Shape;5198;p203">
              <a:extLst>
                <a:ext uri="{FF2B5EF4-FFF2-40B4-BE49-F238E27FC236}">
                  <a16:creationId xmlns:a16="http://schemas.microsoft.com/office/drawing/2014/main" id="{255D4B87-DCFD-81EF-E309-ADA0FB5638CA}"/>
                </a:ext>
              </a:extLst>
            </p:cNvPr>
            <p:cNvSpPr/>
            <p:nvPr/>
          </p:nvSpPr>
          <p:spPr>
            <a:xfrm>
              <a:off x="274324" y="1507775"/>
              <a:ext cx="4179187" cy="274200"/>
            </a:xfrm>
            <a:prstGeom prst="round1Rect">
              <a:avLst>
                <a:gd name="adj" fmla="val 30370"/>
              </a:avLst>
            </a:pr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 b="0" i="0" u="none" strike="noStrike" cap="none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endParaRPr>
            </a:p>
          </p:txBody>
        </p:sp>
        <p:sp>
          <p:nvSpPr>
            <p:cNvPr id="12" name="Google Shape;5199;p203">
              <a:extLst>
                <a:ext uri="{FF2B5EF4-FFF2-40B4-BE49-F238E27FC236}">
                  <a16:creationId xmlns:a16="http://schemas.microsoft.com/office/drawing/2014/main" id="{8D4DA8EE-F0A0-06B7-6BD1-356B5214D87E}"/>
                </a:ext>
              </a:extLst>
            </p:cNvPr>
            <p:cNvSpPr/>
            <p:nvPr/>
          </p:nvSpPr>
          <p:spPr>
            <a:xfrm>
              <a:off x="274325" y="1723475"/>
              <a:ext cx="5074200" cy="3094500"/>
            </a:xfrm>
            <a:prstGeom prst="round2DiagRect">
              <a:avLst>
                <a:gd name="adj1" fmla="val 1979"/>
                <a:gd name="adj2" fmla="val 0"/>
              </a:avLst>
            </a:prstGeom>
            <a:solidFill>
              <a:srgbClr val="FFFFFF"/>
            </a:solidFill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 b="0" i="0" u="none" strike="noStrike" cap="none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endParaRPr>
            </a:p>
          </p:txBody>
        </p:sp>
        <p:sp>
          <p:nvSpPr>
            <p:cNvPr id="13" name="Google Shape;5200;p203">
              <a:extLst>
                <a:ext uri="{FF2B5EF4-FFF2-40B4-BE49-F238E27FC236}">
                  <a16:creationId xmlns:a16="http://schemas.microsoft.com/office/drawing/2014/main" id="{B0E3DA54-3C7F-B50F-C2EE-B5ABFDE27223}"/>
                </a:ext>
              </a:extLst>
            </p:cNvPr>
            <p:cNvSpPr txBox="1"/>
            <p:nvPr/>
          </p:nvSpPr>
          <p:spPr>
            <a:xfrm>
              <a:off x="334874" y="1552774"/>
              <a:ext cx="2135756" cy="170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1200" b="1" kern="100" dirty="0">
                  <a:effectLst/>
                  <a:latin typeface="Arial" panose="020B0604020202020204" pitchFamily="34" charset="0"/>
                  <a:ea typeface="Aptos" panose="020B0004020202020204" pitchFamily="34" charset="0"/>
                  <a:cs typeface="Arial" panose="020B0604020202020204" pitchFamily="34" charset="0"/>
                </a:rPr>
                <a:t>Highest and Lowest Approval Years</a:t>
              </a:r>
              <a:endParaRPr sz="1200" b="1" i="0" u="none" strike="noStrike" cap="none" dirty="0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endParaRPr>
            </a:p>
          </p:txBody>
        </p:sp>
      </p:grpSp>
      <p:cxnSp>
        <p:nvCxnSpPr>
          <p:cNvPr id="14" name="Google Shape;5203;p203">
            <a:extLst>
              <a:ext uri="{FF2B5EF4-FFF2-40B4-BE49-F238E27FC236}">
                <a16:creationId xmlns:a16="http://schemas.microsoft.com/office/drawing/2014/main" id="{5496E857-E725-BB1C-409E-FF77C13A4F1F}"/>
              </a:ext>
            </a:extLst>
          </p:cNvPr>
          <p:cNvCxnSpPr/>
          <p:nvPr/>
        </p:nvCxnSpPr>
        <p:spPr>
          <a:xfrm>
            <a:off x="7226268" y="999869"/>
            <a:ext cx="0" cy="4760771"/>
          </a:xfrm>
          <a:prstGeom prst="straightConnector1">
            <a:avLst/>
          </a:prstGeom>
          <a:noFill/>
          <a:ln w="9525" cap="flat" cmpd="sng">
            <a:solidFill>
              <a:srgbClr val="7D7D7D"/>
            </a:solidFill>
            <a:prstDash val="dot"/>
            <a:round/>
            <a:headEnd type="none" w="sm" len="sm"/>
            <a:tailEnd type="none" w="sm" len="sm"/>
          </a:ln>
        </p:spPr>
      </p:cxnSp>
      <p:sp>
        <p:nvSpPr>
          <p:cNvPr id="15" name="Google Shape;5202;p203">
            <a:extLst>
              <a:ext uri="{FF2B5EF4-FFF2-40B4-BE49-F238E27FC236}">
                <a16:creationId xmlns:a16="http://schemas.microsoft.com/office/drawing/2014/main" id="{6AA6DEA6-233B-E24C-D6BB-020D98731ABA}"/>
              </a:ext>
            </a:extLst>
          </p:cNvPr>
          <p:cNvSpPr/>
          <p:nvPr/>
        </p:nvSpPr>
        <p:spPr>
          <a:xfrm>
            <a:off x="11410666" y="4647826"/>
            <a:ext cx="311774" cy="370706"/>
          </a:xfrm>
          <a:custGeom>
            <a:avLst/>
            <a:gdLst/>
            <a:ahLst/>
            <a:cxnLst/>
            <a:rect l="l" t="t" r="r" b="b"/>
            <a:pathLst>
              <a:path w="576" h="576" extrusionOk="0">
                <a:moveTo>
                  <a:pt x="0" y="0"/>
                </a:moveTo>
                <a:cubicBezTo>
                  <a:pt x="0" y="576"/>
                  <a:pt x="0" y="576"/>
                  <a:pt x="0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0"/>
                  <a:pt x="576" y="0"/>
                  <a:pt x="576" y="0"/>
                </a:cubicBezTo>
                <a:lnTo>
                  <a:pt x="0" y="0"/>
                </a:lnTo>
                <a:close/>
                <a:moveTo>
                  <a:pt x="551" y="551"/>
                </a:moveTo>
                <a:cubicBezTo>
                  <a:pt x="25" y="551"/>
                  <a:pt x="25" y="551"/>
                  <a:pt x="25" y="551"/>
                </a:cubicBezTo>
                <a:cubicBezTo>
                  <a:pt x="25" y="25"/>
                  <a:pt x="25" y="25"/>
                  <a:pt x="25" y="25"/>
                </a:cubicBezTo>
                <a:cubicBezTo>
                  <a:pt x="551" y="25"/>
                  <a:pt x="551" y="25"/>
                  <a:pt x="551" y="25"/>
                </a:cubicBezTo>
                <a:lnTo>
                  <a:pt x="551" y="551"/>
                </a:lnTo>
                <a:close/>
                <a:moveTo>
                  <a:pt x="130" y="215"/>
                </a:moveTo>
                <a:cubicBezTo>
                  <a:pt x="155" y="215"/>
                  <a:pt x="176" y="194"/>
                  <a:pt x="176" y="169"/>
                </a:cubicBezTo>
                <a:cubicBezTo>
                  <a:pt x="176" y="144"/>
                  <a:pt x="155" y="124"/>
                  <a:pt x="130" y="124"/>
                </a:cubicBezTo>
                <a:cubicBezTo>
                  <a:pt x="105" y="124"/>
                  <a:pt x="85" y="144"/>
                  <a:pt x="85" y="169"/>
                </a:cubicBezTo>
                <a:cubicBezTo>
                  <a:pt x="85" y="194"/>
                  <a:pt x="105" y="215"/>
                  <a:pt x="130" y="215"/>
                </a:cubicBezTo>
                <a:close/>
                <a:moveTo>
                  <a:pt x="130" y="148"/>
                </a:moveTo>
                <a:cubicBezTo>
                  <a:pt x="142" y="148"/>
                  <a:pt x="151" y="158"/>
                  <a:pt x="151" y="169"/>
                </a:cubicBezTo>
                <a:cubicBezTo>
                  <a:pt x="151" y="181"/>
                  <a:pt x="142" y="190"/>
                  <a:pt x="130" y="190"/>
                </a:cubicBezTo>
                <a:cubicBezTo>
                  <a:pt x="119" y="190"/>
                  <a:pt x="109" y="181"/>
                  <a:pt x="109" y="169"/>
                </a:cubicBezTo>
                <a:cubicBezTo>
                  <a:pt x="109" y="158"/>
                  <a:pt x="119" y="148"/>
                  <a:pt x="130" y="148"/>
                </a:cubicBezTo>
                <a:close/>
                <a:moveTo>
                  <a:pt x="494" y="182"/>
                </a:moveTo>
                <a:cubicBezTo>
                  <a:pt x="217" y="182"/>
                  <a:pt x="217" y="182"/>
                  <a:pt x="217" y="182"/>
                </a:cubicBezTo>
                <a:cubicBezTo>
                  <a:pt x="217" y="157"/>
                  <a:pt x="217" y="157"/>
                  <a:pt x="217" y="157"/>
                </a:cubicBezTo>
                <a:cubicBezTo>
                  <a:pt x="494" y="157"/>
                  <a:pt x="494" y="157"/>
                  <a:pt x="494" y="157"/>
                </a:cubicBezTo>
                <a:lnTo>
                  <a:pt x="494" y="182"/>
                </a:lnTo>
                <a:close/>
                <a:moveTo>
                  <a:pt x="130" y="358"/>
                </a:moveTo>
                <a:cubicBezTo>
                  <a:pt x="155" y="358"/>
                  <a:pt x="176" y="337"/>
                  <a:pt x="176" y="312"/>
                </a:cubicBezTo>
                <a:cubicBezTo>
                  <a:pt x="176" y="287"/>
                  <a:pt x="155" y="267"/>
                  <a:pt x="130" y="267"/>
                </a:cubicBezTo>
                <a:cubicBezTo>
                  <a:pt x="105" y="267"/>
                  <a:pt x="85" y="287"/>
                  <a:pt x="85" y="312"/>
                </a:cubicBezTo>
                <a:cubicBezTo>
                  <a:pt x="85" y="337"/>
                  <a:pt x="105" y="358"/>
                  <a:pt x="130" y="358"/>
                </a:cubicBezTo>
                <a:close/>
                <a:moveTo>
                  <a:pt x="130" y="291"/>
                </a:moveTo>
                <a:cubicBezTo>
                  <a:pt x="142" y="291"/>
                  <a:pt x="151" y="301"/>
                  <a:pt x="151" y="312"/>
                </a:cubicBezTo>
                <a:cubicBezTo>
                  <a:pt x="151" y="324"/>
                  <a:pt x="142" y="333"/>
                  <a:pt x="130" y="333"/>
                </a:cubicBezTo>
                <a:cubicBezTo>
                  <a:pt x="119" y="333"/>
                  <a:pt x="109" y="324"/>
                  <a:pt x="109" y="312"/>
                </a:cubicBezTo>
                <a:cubicBezTo>
                  <a:pt x="109" y="301"/>
                  <a:pt x="119" y="291"/>
                  <a:pt x="130" y="291"/>
                </a:cubicBezTo>
                <a:close/>
                <a:moveTo>
                  <a:pt x="494" y="325"/>
                </a:moveTo>
                <a:cubicBezTo>
                  <a:pt x="217" y="325"/>
                  <a:pt x="217" y="325"/>
                  <a:pt x="217" y="325"/>
                </a:cubicBezTo>
                <a:cubicBezTo>
                  <a:pt x="217" y="300"/>
                  <a:pt x="217" y="300"/>
                  <a:pt x="217" y="300"/>
                </a:cubicBezTo>
                <a:cubicBezTo>
                  <a:pt x="494" y="300"/>
                  <a:pt x="494" y="300"/>
                  <a:pt x="494" y="300"/>
                </a:cubicBezTo>
                <a:lnTo>
                  <a:pt x="494" y="325"/>
                </a:lnTo>
                <a:close/>
                <a:moveTo>
                  <a:pt x="130" y="501"/>
                </a:moveTo>
                <a:cubicBezTo>
                  <a:pt x="155" y="501"/>
                  <a:pt x="176" y="480"/>
                  <a:pt x="176" y="455"/>
                </a:cubicBezTo>
                <a:cubicBezTo>
                  <a:pt x="176" y="430"/>
                  <a:pt x="155" y="410"/>
                  <a:pt x="130" y="410"/>
                </a:cubicBezTo>
                <a:cubicBezTo>
                  <a:pt x="105" y="410"/>
                  <a:pt x="85" y="430"/>
                  <a:pt x="85" y="455"/>
                </a:cubicBezTo>
                <a:cubicBezTo>
                  <a:pt x="85" y="480"/>
                  <a:pt x="105" y="501"/>
                  <a:pt x="130" y="501"/>
                </a:cubicBezTo>
                <a:close/>
                <a:moveTo>
                  <a:pt x="130" y="434"/>
                </a:moveTo>
                <a:cubicBezTo>
                  <a:pt x="142" y="434"/>
                  <a:pt x="151" y="444"/>
                  <a:pt x="151" y="455"/>
                </a:cubicBezTo>
                <a:cubicBezTo>
                  <a:pt x="151" y="467"/>
                  <a:pt x="142" y="476"/>
                  <a:pt x="130" y="476"/>
                </a:cubicBezTo>
                <a:cubicBezTo>
                  <a:pt x="119" y="476"/>
                  <a:pt x="109" y="467"/>
                  <a:pt x="109" y="455"/>
                </a:cubicBezTo>
                <a:cubicBezTo>
                  <a:pt x="109" y="444"/>
                  <a:pt x="119" y="434"/>
                  <a:pt x="130" y="434"/>
                </a:cubicBezTo>
                <a:close/>
                <a:moveTo>
                  <a:pt x="494" y="468"/>
                </a:moveTo>
                <a:cubicBezTo>
                  <a:pt x="217" y="468"/>
                  <a:pt x="217" y="468"/>
                  <a:pt x="217" y="468"/>
                </a:cubicBezTo>
                <a:cubicBezTo>
                  <a:pt x="217" y="443"/>
                  <a:pt x="217" y="443"/>
                  <a:pt x="217" y="443"/>
                </a:cubicBezTo>
                <a:cubicBezTo>
                  <a:pt x="494" y="443"/>
                  <a:pt x="494" y="443"/>
                  <a:pt x="494" y="443"/>
                </a:cubicBezTo>
                <a:lnTo>
                  <a:pt x="494" y="46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 i="0" u="none" strike="noStrike" cap="none">
              <a:solidFill>
                <a:srgbClr val="D04A02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AF6A0352-34D9-57BA-CAAA-7D8926C050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4315" y="1275815"/>
            <a:ext cx="4847844" cy="2423564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DD27E3A-FA8B-DEB6-786A-396A3C48B1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4314" y="3772483"/>
            <a:ext cx="4847845" cy="2301746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783D3632-2535-86CE-4174-2DAFA64795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464" y="3772483"/>
            <a:ext cx="1321370" cy="1360234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A6146FDD-D4C2-6F89-7996-BC19158AAD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8464" y="1275816"/>
            <a:ext cx="1327612" cy="1360234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30" name="Google Shape;1607;p161">
            <a:extLst>
              <a:ext uri="{FF2B5EF4-FFF2-40B4-BE49-F238E27FC236}">
                <a16:creationId xmlns:a16="http://schemas.microsoft.com/office/drawing/2014/main" id="{281C353B-1554-F113-9D08-11D85A365DC7}"/>
              </a:ext>
            </a:extLst>
          </p:cNvPr>
          <p:cNvSpPr/>
          <p:nvPr/>
        </p:nvSpPr>
        <p:spPr>
          <a:xfrm rot="-8021660">
            <a:off x="7501614" y="2396677"/>
            <a:ext cx="148955" cy="148955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Google Shape;1608;p161">
            <a:extLst>
              <a:ext uri="{FF2B5EF4-FFF2-40B4-BE49-F238E27FC236}">
                <a16:creationId xmlns:a16="http://schemas.microsoft.com/office/drawing/2014/main" id="{7B961A66-90B2-8A57-3780-3DD273A6BBD0}"/>
              </a:ext>
            </a:extLst>
          </p:cNvPr>
          <p:cNvSpPr/>
          <p:nvPr/>
        </p:nvSpPr>
        <p:spPr>
          <a:xfrm rot="-8021660">
            <a:off x="7501614" y="3052289"/>
            <a:ext cx="148955" cy="148955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Google Shape;1609;p161">
            <a:extLst>
              <a:ext uri="{FF2B5EF4-FFF2-40B4-BE49-F238E27FC236}">
                <a16:creationId xmlns:a16="http://schemas.microsoft.com/office/drawing/2014/main" id="{89C2A4AF-3C6B-1A0C-42D4-B48274D2E2DA}"/>
              </a:ext>
            </a:extLst>
          </p:cNvPr>
          <p:cNvSpPr/>
          <p:nvPr/>
        </p:nvSpPr>
        <p:spPr>
          <a:xfrm rot="-8021660">
            <a:off x="7501614" y="3707902"/>
            <a:ext cx="148955" cy="148955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Google Shape;1689;p163">
            <a:extLst>
              <a:ext uri="{FF2B5EF4-FFF2-40B4-BE49-F238E27FC236}">
                <a16:creationId xmlns:a16="http://schemas.microsoft.com/office/drawing/2014/main" id="{E73543A7-021C-9FFB-6B08-A57861984E09}"/>
              </a:ext>
            </a:extLst>
          </p:cNvPr>
          <p:cNvSpPr/>
          <p:nvPr/>
        </p:nvSpPr>
        <p:spPr>
          <a:xfrm>
            <a:off x="7845722" y="2972358"/>
            <a:ext cx="3876718" cy="4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Year 1945 had lowest number </a:t>
            </a:r>
            <a:r>
              <a:rPr lang="en-US" sz="10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 approvals with just 5 approvals and subsequent gradual increase in approvals every year</a:t>
            </a:r>
            <a:endParaRPr sz="1000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Google Shape;1689;p163">
            <a:extLst>
              <a:ext uri="{FF2B5EF4-FFF2-40B4-BE49-F238E27FC236}">
                <a16:creationId xmlns:a16="http://schemas.microsoft.com/office/drawing/2014/main" id="{70FE71D7-56AF-9F00-8CE1-79F3282C969B}"/>
              </a:ext>
            </a:extLst>
          </p:cNvPr>
          <p:cNvSpPr/>
          <p:nvPr/>
        </p:nvSpPr>
        <p:spPr>
          <a:xfrm>
            <a:off x="7845722" y="3619991"/>
            <a:ext cx="3876718" cy="4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sz="1000" b="1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key products and drugs Vs Approval ratios </a:t>
            </a:r>
            <a:r>
              <a:rPr lang="en-US" sz="10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should be noted in each century and evaluated for pattern recognition </a:t>
            </a:r>
            <a:endParaRPr sz="1000" b="1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Google Shape;1689;p163">
            <a:extLst>
              <a:ext uri="{FF2B5EF4-FFF2-40B4-BE49-F238E27FC236}">
                <a16:creationId xmlns:a16="http://schemas.microsoft.com/office/drawing/2014/main" id="{6426970B-F250-F6AA-B9DF-D3630EA9239B}"/>
              </a:ext>
            </a:extLst>
          </p:cNvPr>
          <p:cNvSpPr/>
          <p:nvPr/>
        </p:nvSpPr>
        <p:spPr>
          <a:xfrm>
            <a:off x="7852215" y="2307644"/>
            <a:ext cx="3876718" cy="4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sz="1000" b="1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highest number of approvals so far was in year 2015 </a:t>
            </a:r>
            <a:r>
              <a:rPr lang="en-US" sz="10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 the it decrease the year after that. That was followed by Year 2013 and 2016.</a:t>
            </a:r>
            <a:endParaRPr sz="1000" b="1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18267427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B10D4-8904-B198-B33F-1F5EEE81A9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1" y="124863"/>
            <a:ext cx="10995659" cy="107784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IN" dirty="0"/>
              <a:t>Sponsor-Based Approval Trends </a:t>
            </a:r>
            <a:endParaRPr lang="en-US" dirty="0"/>
          </a:p>
        </p:txBody>
      </p:sp>
      <p:grpSp>
        <p:nvGrpSpPr>
          <p:cNvPr id="4" name="Google Shape;5184;p203">
            <a:extLst>
              <a:ext uri="{FF2B5EF4-FFF2-40B4-BE49-F238E27FC236}">
                <a16:creationId xmlns:a16="http://schemas.microsoft.com/office/drawing/2014/main" id="{7FF51B3D-F39C-C54E-CA39-D7B07BF8DFDA}"/>
              </a:ext>
            </a:extLst>
          </p:cNvPr>
          <p:cNvGrpSpPr/>
          <p:nvPr/>
        </p:nvGrpSpPr>
        <p:grpSpPr>
          <a:xfrm>
            <a:off x="7397091" y="1814496"/>
            <a:ext cx="4399574" cy="3268251"/>
            <a:chOff x="5514699" y="3449905"/>
            <a:chExt cx="3354901" cy="1519220"/>
          </a:xfrm>
        </p:grpSpPr>
        <p:sp>
          <p:nvSpPr>
            <p:cNvPr id="6" name="Google Shape;5185;p203">
              <a:extLst>
                <a:ext uri="{FF2B5EF4-FFF2-40B4-BE49-F238E27FC236}">
                  <a16:creationId xmlns:a16="http://schemas.microsoft.com/office/drawing/2014/main" id="{8EC7BE2C-28DA-C524-CAF0-37B66EF17C2F}"/>
                </a:ext>
              </a:extLst>
            </p:cNvPr>
            <p:cNvSpPr/>
            <p:nvPr/>
          </p:nvSpPr>
          <p:spPr>
            <a:xfrm>
              <a:off x="5514699" y="3449905"/>
              <a:ext cx="2618588" cy="194870"/>
            </a:xfrm>
            <a:prstGeom prst="round1Rect">
              <a:avLst>
                <a:gd name="adj" fmla="val 30370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 b="0" i="0" u="none" strike="noStrike" cap="none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endParaRPr>
            </a:p>
          </p:txBody>
        </p:sp>
        <p:sp>
          <p:nvSpPr>
            <p:cNvPr id="7" name="Google Shape;5186;p203">
              <a:extLst>
                <a:ext uri="{FF2B5EF4-FFF2-40B4-BE49-F238E27FC236}">
                  <a16:creationId xmlns:a16="http://schemas.microsoft.com/office/drawing/2014/main" id="{9C0D90A2-4D0B-406D-A97D-0DBC6BECC69E}"/>
                </a:ext>
              </a:extLst>
            </p:cNvPr>
            <p:cNvSpPr/>
            <p:nvPr/>
          </p:nvSpPr>
          <p:spPr>
            <a:xfrm>
              <a:off x="5514700" y="3609225"/>
              <a:ext cx="3354900" cy="1359900"/>
            </a:xfrm>
            <a:prstGeom prst="round2DiagRect">
              <a:avLst>
                <a:gd name="adj1" fmla="val 3422"/>
                <a:gd name="adj2" fmla="val 0"/>
              </a:avLst>
            </a:prstGeom>
            <a:solidFill>
              <a:srgbClr val="FFFFFF"/>
            </a:solidFill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 b="0" i="0" u="none" strike="noStrike" cap="none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endParaRPr>
            </a:p>
          </p:txBody>
        </p:sp>
        <p:sp>
          <p:nvSpPr>
            <p:cNvPr id="8" name="Google Shape;5187;p203">
              <a:extLst>
                <a:ext uri="{FF2B5EF4-FFF2-40B4-BE49-F238E27FC236}">
                  <a16:creationId xmlns:a16="http://schemas.microsoft.com/office/drawing/2014/main" id="{281123C4-38F4-CA56-5889-7105748AC58C}"/>
                </a:ext>
              </a:extLst>
            </p:cNvPr>
            <p:cNvSpPr txBox="1"/>
            <p:nvPr/>
          </p:nvSpPr>
          <p:spPr>
            <a:xfrm>
              <a:off x="5570900" y="3452925"/>
              <a:ext cx="2031000" cy="13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1" i="0" u="none" strike="noStrike" cap="none" dirty="0">
                  <a:solidFill>
                    <a:srgbClr val="FFFFFF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rPr>
                <a:t>Key Insights</a:t>
              </a:r>
              <a:endParaRPr sz="1200" b="1" i="0" u="none" strike="noStrike" cap="none" dirty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endParaRPr>
            </a:p>
          </p:txBody>
        </p:sp>
        <p:sp>
          <p:nvSpPr>
            <p:cNvPr id="9" name="Google Shape;5188;p203">
              <a:extLst>
                <a:ext uri="{FF2B5EF4-FFF2-40B4-BE49-F238E27FC236}">
                  <a16:creationId xmlns:a16="http://schemas.microsoft.com/office/drawing/2014/main" id="{33DAB6D2-4AEE-FDCC-1AC8-B52A120BF97E}"/>
                </a:ext>
              </a:extLst>
            </p:cNvPr>
            <p:cNvSpPr txBox="1"/>
            <p:nvPr/>
          </p:nvSpPr>
          <p:spPr>
            <a:xfrm>
              <a:off x="5570900" y="3676875"/>
              <a:ext cx="3242100" cy="1244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101600" marR="0" lvl="0" indent="-635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Arial"/>
                <a:buNone/>
              </a:pPr>
              <a:endParaRPr sz="1000" b="0" i="0" u="none" strike="noStrike" cap="none" dirty="0">
                <a:solidFill>
                  <a:schemeClr val="dk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endParaRPr>
            </a:p>
            <a:p>
              <a:pPr marL="101600" marR="0" lvl="0" indent="-635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Arial"/>
                <a:buNone/>
              </a:pPr>
              <a:endParaRPr sz="1000" b="0" i="0" u="none" strike="noStrike" cap="none" dirty="0">
                <a:solidFill>
                  <a:schemeClr val="dk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endParaRPr>
            </a:p>
            <a:p>
              <a:pPr marL="101600" marR="0" lvl="0" indent="-635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Arial"/>
                <a:buNone/>
              </a:pPr>
              <a:endParaRPr sz="1000" b="0" i="0" u="none" strike="noStrike" cap="none" dirty="0">
                <a:solidFill>
                  <a:schemeClr val="dk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endParaRPr>
            </a:p>
          </p:txBody>
        </p:sp>
      </p:grpSp>
      <p:grpSp>
        <p:nvGrpSpPr>
          <p:cNvPr id="10" name="Google Shape;5197;p203">
            <a:extLst>
              <a:ext uri="{FF2B5EF4-FFF2-40B4-BE49-F238E27FC236}">
                <a16:creationId xmlns:a16="http://schemas.microsoft.com/office/drawing/2014/main" id="{B73AE46E-B2CE-4D10-E381-BE84DD7A497E}"/>
              </a:ext>
            </a:extLst>
          </p:cNvPr>
          <p:cNvGrpSpPr/>
          <p:nvPr/>
        </p:nvGrpSpPr>
        <p:grpSpPr>
          <a:xfrm>
            <a:off x="463066" y="783771"/>
            <a:ext cx="6654242" cy="5377543"/>
            <a:chOff x="274324" y="1507775"/>
            <a:chExt cx="5074201" cy="3310200"/>
          </a:xfrm>
        </p:grpSpPr>
        <p:sp>
          <p:nvSpPr>
            <p:cNvPr id="11" name="Google Shape;5198;p203">
              <a:extLst>
                <a:ext uri="{FF2B5EF4-FFF2-40B4-BE49-F238E27FC236}">
                  <a16:creationId xmlns:a16="http://schemas.microsoft.com/office/drawing/2014/main" id="{26CB7986-20D2-C11F-CCEE-796560687553}"/>
                </a:ext>
              </a:extLst>
            </p:cNvPr>
            <p:cNvSpPr/>
            <p:nvPr/>
          </p:nvSpPr>
          <p:spPr>
            <a:xfrm>
              <a:off x="274324" y="1507775"/>
              <a:ext cx="4179187" cy="274200"/>
            </a:xfrm>
            <a:prstGeom prst="round1Rect">
              <a:avLst>
                <a:gd name="adj" fmla="val 30370"/>
              </a:avLst>
            </a:pr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 b="0" i="0" u="none" strike="noStrike" cap="none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endParaRPr>
            </a:p>
          </p:txBody>
        </p:sp>
        <p:sp>
          <p:nvSpPr>
            <p:cNvPr id="12" name="Google Shape;5199;p203">
              <a:extLst>
                <a:ext uri="{FF2B5EF4-FFF2-40B4-BE49-F238E27FC236}">
                  <a16:creationId xmlns:a16="http://schemas.microsoft.com/office/drawing/2014/main" id="{5C48D417-7B13-6106-5620-6EF43C7D0AA5}"/>
                </a:ext>
              </a:extLst>
            </p:cNvPr>
            <p:cNvSpPr/>
            <p:nvPr/>
          </p:nvSpPr>
          <p:spPr>
            <a:xfrm>
              <a:off x="274325" y="1723475"/>
              <a:ext cx="5074200" cy="3094500"/>
            </a:xfrm>
            <a:prstGeom prst="round2DiagRect">
              <a:avLst>
                <a:gd name="adj1" fmla="val 1979"/>
                <a:gd name="adj2" fmla="val 0"/>
              </a:avLst>
            </a:prstGeom>
            <a:solidFill>
              <a:srgbClr val="FFFFFF"/>
            </a:solidFill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 b="0" i="0" u="none" strike="noStrike" cap="none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endParaRPr>
            </a:p>
          </p:txBody>
        </p:sp>
        <p:sp>
          <p:nvSpPr>
            <p:cNvPr id="13" name="Google Shape;5200;p203">
              <a:extLst>
                <a:ext uri="{FF2B5EF4-FFF2-40B4-BE49-F238E27FC236}">
                  <a16:creationId xmlns:a16="http://schemas.microsoft.com/office/drawing/2014/main" id="{D62CF092-41BD-7CA1-EFB5-662179AA8734}"/>
                </a:ext>
              </a:extLst>
            </p:cNvPr>
            <p:cNvSpPr txBox="1"/>
            <p:nvPr/>
          </p:nvSpPr>
          <p:spPr>
            <a:xfrm>
              <a:off x="334874" y="1539372"/>
              <a:ext cx="2135756" cy="170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1200" b="1" kern="100" dirty="0">
                  <a:effectLst/>
                  <a:latin typeface="Arial" panose="020B0604020202020204" pitchFamily="34" charset="0"/>
                  <a:ea typeface="Aptos" panose="020B0004020202020204" pitchFamily="34" charset="0"/>
                  <a:cs typeface="Arial" panose="020B0604020202020204" pitchFamily="34" charset="0"/>
                </a:rPr>
                <a:t>Approval Trends by Sponsors</a:t>
              </a:r>
              <a:endParaRPr sz="1200" b="1" i="0" u="none" strike="noStrike" cap="none" dirty="0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endParaRPr>
            </a:p>
          </p:txBody>
        </p:sp>
      </p:grpSp>
      <p:cxnSp>
        <p:nvCxnSpPr>
          <p:cNvPr id="14" name="Google Shape;5203;p203">
            <a:extLst>
              <a:ext uri="{FF2B5EF4-FFF2-40B4-BE49-F238E27FC236}">
                <a16:creationId xmlns:a16="http://schemas.microsoft.com/office/drawing/2014/main" id="{952A5593-1BDF-4A08-F721-DA8D22A62A22}"/>
              </a:ext>
            </a:extLst>
          </p:cNvPr>
          <p:cNvCxnSpPr/>
          <p:nvPr/>
        </p:nvCxnSpPr>
        <p:spPr>
          <a:xfrm>
            <a:off x="7226268" y="999869"/>
            <a:ext cx="0" cy="4760771"/>
          </a:xfrm>
          <a:prstGeom prst="straightConnector1">
            <a:avLst/>
          </a:prstGeom>
          <a:noFill/>
          <a:ln w="9525" cap="flat" cmpd="sng">
            <a:solidFill>
              <a:srgbClr val="7D7D7D"/>
            </a:solidFill>
            <a:prstDash val="dot"/>
            <a:round/>
            <a:headEnd type="none" w="sm" len="sm"/>
            <a:tailEnd type="none" w="sm" len="sm"/>
          </a:ln>
        </p:spPr>
      </p:cxnSp>
      <p:sp>
        <p:nvSpPr>
          <p:cNvPr id="15" name="Google Shape;5202;p203">
            <a:extLst>
              <a:ext uri="{FF2B5EF4-FFF2-40B4-BE49-F238E27FC236}">
                <a16:creationId xmlns:a16="http://schemas.microsoft.com/office/drawing/2014/main" id="{9C097F09-FC96-F10D-4133-F1E0413DBC4E}"/>
              </a:ext>
            </a:extLst>
          </p:cNvPr>
          <p:cNvSpPr/>
          <p:nvPr/>
        </p:nvSpPr>
        <p:spPr>
          <a:xfrm>
            <a:off x="11410666" y="4647826"/>
            <a:ext cx="311774" cy="370706"/>
          </a:xfrm>
          <a:custGeom>
            <a:avLst/>
            <a:gdLst/>
            <a:ahLst/>
            <a:cxnLst/>
            <a:rect l="l" t="t" r="r" b="b"/>
            <a:pathLst>
              <a:path w="576" h="576" extrusionOk="0">
                <a:moveTo>
                  <a:pt x="0" y="0"/>
                </a:moveTo>
                <a:cubicBezTo>
                  <a:pt x="0" y="576"/>
                  <a:pt x="0" y="576"/>
                  <a:pt x="0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0"/>
                  <a:pt x="576" y="0"/>
                  <a:pt x="576" y="0"/>
                </a:cubicBezTo>
                <a:lnTo>
                  <a:pt x="0" y="0"/>
                </a:lnTo>
                <a:close/>
                <a:moveTo>
                  <a:pt x="551" y="551"/>
                </a:moveTo>
                <a:cubicBezTo>
                  <a:pt x="25" y="551"/>
                  <a:pt x="25" y="551"/>
                  <a:pt x="25" y="551"/>
                </a:cubicBezTo>
                <a:cubicBezTo>
                  <a:pt x="25" y="25"/>
                  <a:pt x="25" y="25"/>
                  <a:pt x="25" y="25"/>
                </a:cubicBezTo>
                <a:cubicBezTo>
                  <a:pt x="551" y="25"/>
                  <a:pt x="551" y="25"/>
                  <a:pt x="551" y="25"/>
                </a:cubicBezTo>
                <a:lnTo>
                  <a:pt x="551" y="551"/>
                </a:lnTo>
                <a:close/>
                <a:moveTo>
                  <a:pt x="130" y="215"/>
                </a:moveTo>
                <a:cubicBezTo>
                  <a:pt x="155" y="215"/>
                  <a:pt x="176" y="194"/>
                  <a:pt x="176" y="169"/>
                </a:cubicBezTo>
                <a:cubicBezTo>
                  <a:pt x="176" y="144"/>
                  <a:pt x="155" y="124"/>
                  <a:pt x="130" y="124"/>
                </a:cubicBezTo>
                <a:cubicBezTo>
                  <a:pt x="105" y="124"/>
                  <a:pt x="85" y="144"/>
                  <a:pt x="85" y="169"/>
                </a:cubicBezTo>
                <a:cubicBezTo>
                  <a:pt x="85" y="194"/>
                  <a:pt x="105" y="215"/>
                  <a:pt x="130" y="215"/>
                </a:cubicBezTo>
                <a:close/>
                <a:moveTo>
                  <a:pt x="130" y="148"/>
                </a:moveTo>
                <a:cubicBezTo>
                  <a:pt x="142" y="148"/>
                  <a:pt x="151" y="158"/>
                  <a:pt x="151" y="169"/>
                </a:cubicBezTo>
                <a:cubicBezTo>
                  <a:pt x="151" y="181"/>
                  <a:pt x="142" y="190"/>
                  <a:pt x="130" y="190"/>
                </a:cubicBezTo>
                <a:cubicBezTo>
                  <a:pt x="119" y="190"/>
                  <a:pt x="109" y="181"/>
                  <a:pt x="109" y="169"/>
                </a:cubicBezTo>
                <a:cubicBezTo>
                  <a:pt x="109" y="158"/>
                  <a:pt x="119" y="148"/>
                  <a:pt x="130" y="148"/>
                </a:cubicBezTo>
                <a:close/>
                <a:moveTo>
                  <a:pt x="494" y="182"/>
                </a:moveTo>
                <a:cubicBezTo>
                  <a:pt x="217" y="182"/>
                  <a:pt x="217" y="182"/>
                  <a:pt x="217" y="182"/>
                </a:cubicBezTo>
                <a:cubicBezTo>
                  <a:pt x="217" y="157"/>
                  <a:pt x="217" y="157"/>
                  <a:pt x="217" y="157"/>
                </a:cubicBezTo>
                <a:cubicBezTo>
                  <a:pt x="494" y="157"/>
                  <a:pt x="494" y="157"/>
                  <a:pt x="494" y="157"/>
                </a:cubicBezTo>
                <a:lnTo>
                  <a:pt x="494" y="182"/>
                </a:lnTo>
                <a:close/>
                <a:moveTo>
                  <a:pt x="130" y="358"/>
                </a:moveTo>
                <a:cubicBezTo>
                  <a:pt x="155" y="358"/>
                  <a:pt x="176" y="337"/>
                  <a:pt x="176" y="312"/>
                </a:cubicBezTo>
                <a:cubicBezTo>
                  <a:pt x="176" y="287"/>
                  <a:pt x="155" y="267"/>
                  <a:pt x="130" y="267"/>
                </a:cubicBezTo>
                <a:cubicBezTo>
                  <a:pt x="105" y="267"/>
                  <a:pt x="85" y="287"/>
                  <a:pt x="85" y="312"/>
                </a:cubicBezTo>
                <a:cubicBezTo>
                  <a:pt x="85" y="337"/>
                  <a:pt x="105" y="358"/>
                  <a:pt x="130" y="358"/>
                </a:cubicBezTo>
                <a:close/>
                <a:moveTo>
                  <a:pt x="130" y="291"/>
                </a:moveTo>
                <a:cubicBezTo>
                  <a:pt x="142" y="291"/>
                  <a:pt x="151" y="301"/>
                  <a:pt x="151" y="312"/>
                </a:cubicBezTo>
                <a:cubicBezTo>
                  <a:pt x="151" y="324"/>
                  <a:pt x="142" y="333"/>
                  <a:pt x="130" y="333"/>
                </a:cubicBezTo>
                <a:cubicBezTo>
                  <a:pt x="119" y="333"/>
                  <a:pt x="109" y="324"/>
                  <a:pt x="109" y="312"/>
                </a:cubicBezTo>
                <a:cubicBezTo>
                  <a:pt x="109" y="301"/>
                  <a:pt x="119" y="291"/>
                  <a:pt x="130" y="291"/>
                </a:cubicBezTo>
                <a:close/>
                <a:moveTo>
                  <a:pt x="494" y="325"/>
                </a:moveTo>
                <a:cubicBezTo>
                  <a:pt x="217" y="325"/>
                  <a:pt x="217" y="325"/>
                  <a:pt x="217" y="325"/>
                </a:cubicBezTo>
                <a:cubicBezTo>
                  <a:pt x="217" y="300"/>
                  <a:pt x="217" y="300"/>
                  <a:pt x="217" y="300"/>
                </a:cubicBezTo>
                <a:cubicBezTo>
                  <a:pt x="494" y="300"/>
                  <a:pt x="494" y="300"/>
                  <a:pt x="494" y="300"/>
                </a:cubicBezTo>
                <a:lnTo>
                  <a:pt x="494" y="325"/>
                </a:lnTo>
                <a:close/>
                <a:moveTo>
                  <a:pt x="130" y="501"/>
                </a:moveTo>
                <a:cubicBezTo>
                  <a:pt x="155" y="501"/>
                  <a:pt x="176" y="480"/>
                  <a:pt x="176" y="455"/>
                </a:cubicBezTo>
                <a:cubicBezTo>
                  <a:pt x="176" y="430"/>
                  <a:pt x="155" y="410"/>
                  <a:pt x="130" y="410"/>
                </a:cubicBezTo>
                <a:cubicBezTo>
                  <a:pt x="105" y="410"/>
                  <a:pt x="85" y="430"/>
                  <a:pt x="85" y="455"/>
                </a:cubicBezTo>
                <a:cubicBezTo>
                  <a:pt x="85" y="480"/>
                  <a:pt x="105" y="501"/>
                  <a:pt x="130" y="501"/>
                </a:cubicBezTo>
                <a:close/>
                <a:moveTo>
                  <a:pt x="130" y="434"/>
                </a:moveTo>
                <a:cubicBezTo>
                  <a:pt x="142" y="434"/>
                  <a:pt x="151" y="444"/>
                  <a:pt x="151" y="455"/>
                </a:cubicBezTo>
                <a:cubicBezTo>
                  <a:pt x="151" y="467"/>
                  <a:pt x="142" y="476"/>
                  <a:pt x="130" y="476"/>
                </a:cubicBezTo>
                <a:cubicBezTo>
                  <a:pt x="119" y="476"/>
                  <a:pt x="109" y="467"/>
                  <a:pt x="109" y="455"/>
                </a:cubicBezTo>
                <a:cubicBezTo>
                  <a:pt x="109" y="444"/>
                  <a:pt x="119" y="434"/>
                  <a:pt x="130" y="434"/>
                </a:cubicBezTo>
                <a:close/>
                <a:moveTo>
                  <a:pt x="494" y="468"/>
                </a:moveTo>
                <a:cubicBezTo>
                  <a:pt x="217" y="468"/>
                  <a:pt x="217" y="468"/>
                  <a:pt x="217" y="468"/>
                </a:cubicBezTo>
                <a:cubicBezTo>
                  <a:pt x="217" y="443"/>
                  <a:pt x="217" y="443"/>
                  <a:pt x="217" y="443"/>
                </a:cubicBezTo>
                <a:cubicBezTo>
                  <a:pt x="494" y="443"/>
                  <a:pt x="494" y="443"/>
                  <a:pt x="494" y="443"/>
                </a:cubicBezTo>
                <a:lnTo>
                  <a:pt x="494" y="46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 i="0" u="none" strike="noStrike" cap="none">
              <a:solidFill>
                <a:srgbClr val="D04A02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6DE5F992-3131-A261-E249-5FDBAAD967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699" y="1202712"/>
            <a:ext cx="6512975" cy="3441899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22" name="Google Shape;1677;p163">
            <a:extLst>
              <a:ext uri="{FF2B5EF4-FFF2-40B4-BE49-F238E27FC236}">
                <a16:creationId xmlns:a16="http://schemas.microsoft.com/office/drawing/2014/main" id="{B0B939D1-985C-B38C-31FB-CF45ABE0FF56}"/>
              </a:ext>
            </a:extLst>
          </p:cNvPr>
          <p:cNvSpPr/>
          <p:nvPr/>
        </p:nvSpPr>
        <p:spPr>
          <a:xfrm>
            <a:off x="6628845" y="5667347"/>
            <a:ext cx="407550" cy="438415"/>
          </a:xfrm>
          <a:custGeom>
            <a:avLst/>
            <a:gdLst/>
            <a:ahLst/>
            <a:cxnLst/>
            <a:rect l="l" t="t" r="r" b="b"/>
            <a:pathLst>
              <a:path w="347" h="346" extrusionOk="0">
                <a:moveTo>
                  <a:pt x="0" y="0"/>
                </a:moveTo>
                <a:cubicBezTo>
                  <a:pt x="0" y="346"/>
                  <a:pt x="0" y="346"/>
                  <a:pt x="0" y="346"/>
                </a:cubicBezTo>
                <a:cubicBezTo>
                  <a:pt x="347" y="346"/>
                  <a:pt x="347" y="346"/>
                  <a:pt x="347" y="346"/>
                </a:cubicBezTo>
                <a:cubicBezTo>
                  <a:pt x="347" y="0"/>
                  <a:pt x="347" y="0"/>
                  <a:pt x="347" y="0"/>
                </a:cubicBezTo>
                <a:lnTo>
                  <a:pt x="0" y="0"/>
                </a:lnTo>
                <a:close/>
                <a:moveTo>
                  <a:pt x="332" y="332"/>
                </a:moveTo>
                <a:cubicBezTo>
                  <a:pt x="15" y="332"/>
                  <a:pt x="15" y="332"/>
                  <a:pt x="15" y="332"/>
                </a:cubicBezTo>
                <a:cubicBezTo>
                  <a:pt x="15" y="15"/>
                  <a:pt x="15" y="15"/>
                  <a:pt x="15" y="15"/>
                </a:cubicBezTo>
                <a:cubicBezTo>
                  <a:pt x="332" y="15"/>
                  <a:pt x="332" y="15"/>
                  <a:pt x="332" y="15"/>
                </a:cubicBezTo>
                <a:lnTo>
                  <a:pt x="332" y="332"/>
                </a:lnTo>
                <a:close/>
                <a:moveTo>
                  <a:pt x="48" y="309"/>
                </a:moveTo>
                <a:cubicBezTo>
                  <a:pt x="133" y="224"/>
                  <a:pt x="133" y="224"/>
                  <a:pt x="133" y="224"/>
                </a:cubicBezTo>
                <a:cubicBezTo>
                  <a:pt x="153" y="241"/>
                  <a:pt x="178" y="250"/>
                  <a:pt x="204" y="250"/>
                </a:cubicBezTo>
                <a:cubicBezTo>
                  <a:pt x="233" y="250"/>
                  <a:pt x="260" y="239"/>
                  <a:pt x="280" y="219"/>
                </a:cubicBezTo>
                <a:cubicBezTo>
                  <a:pt x="322" y="177"/>
                  <a:pt x="322" y="109"/>
                  <a:pt x="280" y="67"/>
                </a:cubicBezTo>
                <a:cubicBezTo>
                  <a:pt x="260" y="46"/>
                  <a:pt x="233" y="35"/>
                  <a:pt x="204" y="35"/>
                </a:cubicBezTo>
                <a:cubicBezTo>
                  <a:pt x="175" y="35"/>
                  <a:pt x="148" y="46"/>
                  <a:pt x="128" y="67"/>
                </a:cubicBezTo>
                <a:cubicBezTo>
                  <a:pt x="88" y="107"/>
                  <a:pt x="86" y="171"/>
                  <a:pt x="123" y="214"/>
                </a:cubicBezTo>
                <a:cubicBezTo>
                  <a:pt x="37" y="299"/>
                  <a:pt x="37" y="299"/>
                  <a:pt x="37" y="299"/>
                </a:cubicBezTo>
                <a:lnTo>
                  <a:pt x="48" y="309"/>
                </a:lnTo>
                <a:close/>
                <a:moveTo>
                  <a:pt x="270" y="208"/>
                </a:moveTo>
                <a:cubicBezTo>
                  <a:pt x="252" y="226"/>
                  <a:pt x="229" y="236"/>
                  <a:pt x="204" y="236"/>
                </a:cubicBezTo>
                <a:cubicBezTo>
                  <a:pt x="179" y="236"/>
                  <a:pt x="156" y="226"/>
                  <a:pt x="138" y="208"/>
                </a:cubicBezTo>
                <a:cubicBezTo>
                  <a:pt x="134" y="204"/>
                  <a:pt x="129" y="199"/>
                  <a:pt x="126" y="193"/>
                </a:cubicBezTo>
                <a:cubicBezTo>
                  <a:pt x="139" y="193"/>
                  <a:pt x="139" y="193"/>
                  <a:pt x="139" y="193"/>
                </a:cubicBezTo>
                <a:cubicBezTo>
                  <a:pt x="178" y="193"/>
                  <a:pt x="178" y="193"/>
                  <a:pt x="178" y="193"/>
                </a:cubicBezTo>
                <a:cubicBezTo>
                  <a:pt x="193" y="193"/>
                  <a:pt x="193" y="193"/>
                  <a:pt x="193" y="193"/>
                </a:cubicBezTo>
                <a:cubicBezTo>
                  <a:pt x="217" y="193"/>
                  <a:pt x="217" y="193"/>
                  <a:pt x="217" y="193"/>
                </a:cubicBezTo>
                <a:cubicBezTo>
                  <a:pt x="231" y="193"/>
                  <a:pt x="231" y="193"/>
                  <a:pt x="231" y="193"/>
                </a:cubicBezTo>
                <a:cubicBezTo>
                  <a:pt x="270" y="193"/>
                  <a:pt x="270" y="193"/>
                  <a:pt x="270" y="193"/>
                </a:cubicBezTo>
                <a:cubicBezTo>
                  <a:pt x="282" y="193"/>
                  <a:pt x="282" y="193"/>
                  <a:pt x="282" y="193"/>
                </a:cubicBezTo>
                <a:cubicBezTo>
                  <a:pt x="278" y="199"/>
                  <a:pt x="274" y="204"/>
                  <a:pt x="270" y="208"/>
                </a:cubicBezTo>
                <a:close/>
                <a:moveTo>
                  <a:pt x="193" y="112"/>
                </a:moveTo>
                <a:cubicBezTo>
                  <a:pt x="193" y="97"/>
                  <a:pt x="193" y="97"/>
                  <a:pt x="193" y="97"/>
                </a:cubicBezTo>
                <a:cubicBezTo>
                  <a:pt x="217" y="97"/>
                  <a:pt x="217" y="97"/>
                  <a:pt x="217" y="97"/>
                </a:cubicBezTo>
                <a:cubicBezTo>
                  <a:pt x="217" y="132"/>
                  <a:pt x="217" y="132"/>
                  <a:pt x="217" y="132"/>
                </a:cubicBezTo>
                <a:cubicBezTo>
                  <a:pt x="217" y="179"/>
                  <a:pt x="217" y="179"/>
                  <a:pt x="217" y="179"/>
                </a:cubicBezTo>
                <a:cubicBezTo>
                  <a:pt x="193" y="179"/>
                  <a:pt x="193" y="179"/>
                  <a:pt x="193" y="179"/>
                </a:cubicBezTo>
                <a:lnTo>
                  <a:pt x="193" y="112"/>
                </a:lnTo>
                <a:close/>
                <a:moveTo>
                  <a:pt x="255" y="179"/>
                </a:moveTo>
                <a:cubicBezTo>
                  <a:pt x="231" y="179"/>
                  <a:pt x="231" y="179"/>
                  <a:pt x="231" y="179"/>
                </a:cubicBezTo>
                <a:cubicBezTo>
                  <a:pt x="231" y="147"/>
                  <a:pt x="231" y="147"/>
                  <a:pt x="231" y="147"/>
                </a:cubicBezTo>
                <a:cubicBezTo>
                  <a:pt x="255" y="147"/>
                  <a:pt x="255" y="147"/>
                  <a:pt x="255" y="147"/>
                </a:cubicBezTo>
                <a:lnTo>
                  <a:pt x="255" y="179"/>
                </a:lnTo>
                <a:close/>
                <a:moveTo>
                  <a:pt x="178" y="179"/>
                </a:moveTo>
                <a:cubicBezTo>
                  <a:pt x="154" y="179"/>
                  <a:pt x="154" y="179"/>
                  <a:pt x="154" y="179"/>
                </a:cubicBezTo>
                <a:cubicBezTo>
                  <a:pt x="154" y="127"/>
                  <a:pt x="154" y="127"/>
                  <a:pt x="154" y="127"/>
                </a:cubicBezTo>
                <a:cubicBezTo>
                  <a:pt x="178" y="127"/>
                  <a:pt x="178" y="127"/>
                  <a:pt x="178" y="127"/>
                </a:cubicBezTo>
                <a:lnTo>
                  <a:pt x="178" y="179"/>
                </a:lnTo>
                <a:close/>
                <a:moveTo>
                  <a:pt x="138" y="77"/>
                </a:moveTo>
                <a:cubicBezTo>
                  <a:pt x="156" y="59"/>
                  <a:pt x="179" y="50"/>
                  <a:pt x="204" y="50"/>
                </a:cubicBezTo>
                <a:cubicBezTo>
                  <a:pt x="229" y="50"/>
                  <a:pt x="252" y="59"/>
                  <a:pt x="270" y="77"/>
                </a:cubicBezTo>
                <a:cubicBezTo>
                  <a:pt x="297" y="104"/>
                  <a:pt x="304" y="145"/>
                  <a:pt x="290" y="179"/>
                </a:cubicBezTo>
                <a:cubicBezTo>
                  <a:pt x="270" y="179"/>
                  <a:pt x="270" y="179"/>
                  <a:pt x="270" y="179"/>
                </a:cubicBezTo>
                <a:cubicBezTo>
                  <a:pt x="270" y="132"/>
                  <a:pt x="270" y="132"/>
                  <a:pt x="270" y="132"/>
                </a:cubicBezTo>
                <a:cubicBezTo>
                  <a:pt x="231" y="132"/>
                  <a:pt x="231" y="132"/>
                  <a:pt x="231" y="132"/>
                </a:cubicBezTo>
                <a:cubicBezTo>
                  <a:pt x="231" y="83"/>
                  <a:pt x="231" y="83"/>
                  <a:pt x="231" y="83"/>
                </a:cubicBezTo>
                <a:cubicBezTo>
                  <a:pt x="178" y="83"/>
                  <a:pt x="178" y="83"/>
                  <a:pt x="178" y="83"/>
                </a:cubicBezTo>
                <a:cubicBezTo>
                  <a:pt x="178" y="112"/>
                  <a:pt x="178" y="112"/>
                  <a:pt x="178" y="112"/>
                </a:cubicBezTo>
                <a:cubicBezTo>
                  <a:pt x="139" y="112"/>
                  <a:pt x="139" y="112"/>
                  <a:pt x="139" y="112"/>
                </a:cubicBezTo>
                <a:cubicBezTo>
                  <a:pt x="139" y="179"/>
                  <a:pt x="139" y="179"/>
                  <a:pt x="139" y="179"/>
                </a:cubicBezTo>
                <a:cubicBezTo>
                  <a:pt x="118" y="179"/>
                  <a:pt x="118" y="179"/>
                  <a:pt x="118" y="179"/>
                </a:cubicBezTo>
                <a:cubicBezTo>
                  <a:pt x="104" y="145"/>
                  <a:pt x="111" y="104"/>
                  <a:pt x="138" y="77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 b="1">
              <a:solidFill>
                <a:srgbClr val="D04A0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1607;p161">
            <a:extLst>
              <a:ext uri="{FF2B5EF4-FFF2-40B4-BE49-F238E27FC236}">
                <a16:creationId xmlns:a16="http://schemas.microsoft.com/office/drawing/2014/main" id="{72FDFEA2-9ABC-F7A2-EEC5-1F0834AD629D}"/>
              </a:ext>
            </a:extLst>
          </p:cNvPr>
          <p:cNvSpPr/>
          <p:nvPr/>
        </p:nvSpPr>
        <p:spPr>
          <a:xfrm rot="-8021660">
            <a:off x="7501614" y="2396677"/>
            <a:ext cx="148955" cy="148955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Google Shape;1608;p161">
            <a:extLst>
              <a:ext uri="{FF2B5EF4-FFF2-40B4-BE49-F238E27FC236}">
                <a16:creationId xmlns:a16="http://schemas.microsoft.com/office/drawing/2014/main" id="{78345A67-2BF5-1F95-CCB6-FC6274442442}"/>
              </a:ext>
            </a:extLst>
          </p:cNvPr>
          <p:cNvSpPr/>
          <p:nvPr/>
        </p:nvSpPr>
        <p:spPr>
          <a:xfrm rot="-8021660">
            <a:off x="7501614" y="3052289"/>
            <a:ext cx="148955" cy="148955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Google Shape;1609;p161">
            <a:extLst>
              <a:ext uri="{FF2B5EF4-FFF2-40B4-BE49-F238E27FC236}">
                <a16:creationId xmlns:a16="http://schemas.microsoft.com/office/drawing/2014/main" id="{A5BBDFA7-1A78-F07C-D871-69BC1E8D3A57}"/>
              </a:ext>
            </a:extLst>
          </p:cNvPr>
          <p:cNvSpPr/>
          <p:nvPr/>
        </p:nvSpPr>
        <p:spPr>
          <a:xfrm rot="-8021660">
            <a:off x="7501614" y="3707902"/>
            <a:ext cx="148955" cy="148955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Google Shape;1689;p163">
            <a:extLst>
              <a:ext uri="{FF2B5EF4-FFF2-40B4-BE49-F238E27FC236}">
                <a16:creationId xmlns:a16="http://schemas.microsoft.com/office/drawing/2014/main" id="{67CF43AB-21B4-9809-41C7-B135D1679802}"/>
              </a:ext>
            </a:extLst>
          </p:cNvPr>
          <p:cNvSpPr/>
          <p:nvPr/>
        </p:nvSpPr>
        <p:spPr>
          <a:xfrm>
            <a:off x="7845722" y="2972358"/>
            <a:ext cx="3876718" cy="4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Another sponsor – </a:t>
            </a:r>
            <a:r>
              <a:rPr lang="en-US" sz="1000" b="1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ABLE</a:t>
            </a:r>
            <a:r>
              <a:rPr lang="en-US" sz="10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has been in the fore front post 2000 with ACTAVIS </a:t>
            </a:r>
            <a:endParaRPr sz="1000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Google Shape;1689;p163">
            <a:extLst>
              <a:ext uri="{FF2B5EF4-FFF2-40B4-BE49-F238E27FC236}">
                <a16:creationId xmlns:a16="http://schemas.microsoft.com/office/drawing/2014/main" id="{3A2ECBF4-D8C3-CC1D-C570-F3A3C7A9178A}"/>
              </a:ext>
            </a:extLst>
          </p:cNvPr>
          <p:cNvSpPr/>
          <p:nvPr/>
        </p:nvSpPr>
        <p:spPr>
          <a:xfrm>
            <a:off x="7845722" y="3619991"/>
            <a:ext cx="3876718" cy="4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Highest number of applications </a:t>
            </a:r>
            <a:r>
              <a:rPr lang="en-US" sz="10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has been in year 2000, 2001, 1996 and post 2010. </a:t>
            </a:r>
            <a:endParaRPr sz="1000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Google Shape;1689;p163">
            <a:extLst>
              <a:ext uri="{FF2B5EF4-FFF2-40B4-BE49-F238E27FC236}">
                <a16:creationId xmlns:a16="http://schemas.microsoft.com/office/drawing/2014/main" id="{477FC3A3-C7BA-2ADA-4DE2-3B437F0CF222}"/>
              </a:ext>
            </a:extLst>
          </p:cNvPr>
          <p:cNvSpPr/>
          <p:nvPr/>
        </p:nvSpPr>
        <p:spPr>
          <a:xfrm>
            <a:off x="7852215" y="2307644"/>
            <a:ext cx="3876718" cy="4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While the trend in no of applications from each sponsor has been varied over the years, </a:t>
            </a:r>
            <a:r>
              <a:rPr lang="en-US" sz="1000" b="1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ACTAVIS ELIZABETH </a:t>
            </a:r>
            <a:r>
              <a:rPr lang="en-US" sz="10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has remained on the higher side. Specially in 1996 with 10 applications</a:t>
            </a:r>
            <a:endParaRPr sz="1000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26218910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B10D4-8904-B198-B33F-1F5EEE81A9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1" y="124863"/>
            <a:ext cx="10995659" cy="107784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IN" dirty="0"/>
              <a:t>Marketing Status Segmentation </a:t>
            </a:r>
            <a:endParaRPr lang="en-US" dirty="0"/>
          </a:p>
        </p:txBody>
      </p:sp>
      <p:grpSp>
        <p:nvGrpSpPr>
          <p:cNvPr id="6" name="Google Shape;5184;p203">
            <a:extLst>
              <a:ext uri="{FF2B5EF4-FFF2-40B4-BE49-F238E27FC236}">
                <a16:creationId xmlns:a16="http://schemas.microsoft.com/office/drawing/2014/main" id="{3D433BE0-3AFB-3C46-FC86-F6BC7B2D37FF}"/>
              </a:ext>
            </a:extLst>
          </p:cNvPr>
          <p:cNvGrpSpPr/>
          <p:nvPr/>
        </p:nvGrpSpPr>
        <p:grpSpPr>
          <a:xfrm>
            <a:off x="7397091" y="1814496"/>
            <a:ext cx="4399574" cy="3268251"/>
            <a:chOff x="5514699" y="3449905"/>
            <a:chExt cx="3354901" cy="1519220"/>
          </a:xfrm>
        </p:grpSpPr>
        <p:sp>
          <p:nvSpPr>
            <p:cNvPr id="7" name="Google Shape;5185;p203">
              <a:extLst>
                <a:ext uri="{FF2B5EF4-FFF2-40B4-BE49-F238E27FC236}">
                  <a16:creationId xmlns:a16="http://schemas.microsoft.com/office/drawing/2014/main" id="{6DC4DAE0-0D8B-D348-FB5A-D6718760E6A4}"/>
                </a:ext>
              </a:extLst>
            </p:cNvPr>
            <p:cNvSpPr/>
            <p:nvPr/>
          </p:nvSpPr>
          <p:spPr>
            <a:xfrm>
              <a:off x="5514699" y="3449905"/>
              <a:ext cx="2618588" cy="194870"/>
            </a:xfrm>
            <a:prstGeom prst="round1Rect">
              <a:avLst>
                <a:gd name="adj" fmla="val 30370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 b="0" i="0" u="none" strike="noStrike" cap="none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endParaRPr>
            </a:p>
          </p:txBody>
        </p:sp>
        <p:sp>
          <p:nvSpPr>
            <p:cNvPr id="8" name="Google Shape;5186;p203">
              <a:extLst>
                <a:ext uri="{FF2B5EF4-FFF2-40B4-BE49-F238E27FC236}">
                  <a16:creationId xmlns:a16="http://schemas.microsoft.com/office/drawing/2014/main" id="{D10FD245-03C6-23F7-2A06-4D67EF696A9C}"/>
                </a:ext>
              </a:extLst>
            </p:cNvPr>
            <p:cNvSpPr/>
            <p:nvPr/>
          </p:nvSpPr>
          <p:spPr>
            <a:xfrm>
              <a:off x="5514700" y="3609225"/>
              <a:ext cx="3354900" cy="1359900"/>
            </a:xfrm>
            <a:prstGeom prst="round2DiagRect">
              <a:avLst>
                <a:gd name="adj1" fmla="val 3422"/>
                <a:gd name="adj2" fmla="val 0"/>
              </a:avLst>
            </a:prstGeom>
            <a:solidFill>
              <a:srgbClr val="FFFFFF"/>
            </a:solidFill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 b="0" i="0" u="none" strike="noStrike" cap="none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endParaRPr>
            </a:p>
          </p:txBody>
        </p:sp>
        <p:sp>
          <p:nvSpPr>
            <p:cNvPr id="9" name="Google Shape;5187;p203">
              <a:extLst>
                <a:ext uri="{FF2B5EF4-FFF2-40B4-BE49-F238E27FC236}">
                  <a16:creationId xmlns:a16="http://schemas.microsoft.com/office/drawing/2014/main" id="{9B58FAB1-7046-43DF-E6E7-6AA714CEC8EA}"/>
                </a:ext>
              </a:extLst>
            </p:cNvPr>
            <p:cNvSpPr txBox="1"/>
            <p:nvPr/>
          </p:nvSpPr>
          <p:spPr>
            <a:xfrm>
              <a:off x="5570900" y="3452925"/>
              <a:ext cx="2031000" cy="13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1" i="0" u="none" strike="noStrike" cap="none" dirty="0">
                  <a:solidFill>
                    <a:srgbClr val="FFFFFF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rPr>
                <a:t>Key Insights</a:t>
              </a:r>
              <a:endParaRPr sz="1200" b="1" i="0" u="none" strike="noStrike" cap="none" dirty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endParaRPr>
            </a:p>
          </p:txBody>
        </p:sp>
        <p:sp>
          <p:nvSpPr>
            <p:cNvPr id="10" name="Google Shape;5188;p203">
              <a:extLst>
                <a:ext uri="{FF2B5EF4-FFF2-40B4-BE49-F238E27FC236}">
                  <a16:creationId xmlns:a16="http://schemas.microsoft.com/office/drawing/2014/main" id="{37E73E59-EC58-050E-5082-DA4B26DF5AD5}"/>
                </a:ext>
              </a:extLst>
            </p:cNvPr>
            <p:cNvSpPr txBox="1"/>
            <p:nvPr/>
          </p:nvSpPr>
          <p:spPr>
            <a:xfrm>
              <a:off x="5570900" y="3676875"/>
              <a:ext cx="3242100" cy="1244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101600" marR="0" lvl="0" indent="-635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Arial"/>
                <a:buNone/>
              </a:pPr>
              <a:endParaRPr sz="1000" b="0" i="0" u="none" strike="noStrike" cap="none" dirty="0">
                <a:solidFill>
                  <a:schemeClr val="dk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endParaRPr>
            </a:p>
            <a:p>
              <a:pPr marL="101600" marR="0" lvl="0" indent="-635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Arial"/>
                <a:buNone/>
              </a:pPr>
              <a:endParaRPr sz="1000" b="0" i="0" u="none" strike="noStrike" cap="none" dirty="0">
                <a:solidFill>
                  <a:schemeClr val="dk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endParaRPr>
            </a:p>
            <a:p>
              <a:pPr marL="101600" marR="0" lvl="0" indent="-635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Arial"/>
                <a:buNone/>
              </a:pPr>
              <a:endParaRPr sz="1000" b="0" i="0" u="none" strike="noStrike" cap="none" dirty="0">
                <a:solidFill>
                  <a:schemeClr val="dk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endParaRPr>
            </a:p>
          </p:txBody>
        </p:sp>
      </p:grpSp>
      <p:grpSp>
        <p:nvGrpSpPr>
          <p:cNvPr id="11" name="Google Shape;5197;p203">
            <a:extLst>
              <a:ext uri="{FF2B5EF4-FFF2-40B4-BE49-F238E27FC236}">
                <a16:creationId xmlns:a16="http://schemas.microsoft.com/office/drawing/2014/main" id="{70514406-D7FF-0D85-B6D3-111097A178C6}"/>
              </a:ext>
            </a:extLst>
          </p:cNvPr>
          <p:cNvGrpSpPr/>
          <p:nvPr/>
        </p:nvGrpSpPr>
        <p:grpSpPr>
          <a:xfrm>
            <a:off x="463066" y="783771"/>
            <a:ext cx="6654242" cy="5377543"/>
            <a:chOff x="274324" y="1507775"/>
            <a:chExt cx="5074201" cy="3310200"/>
          </a:xfrm>
        </p:grpSpPr>
        <p:sp>
          <p:nvSpPr>
            <p:cNvPr id="12" name="Google Shape;5198;p203">
              <a:extLst>
                <a:ext uri="{FF2B5EF4-FFF2-40B4-BE49-F238E27FC236}">
                  <a16:creationId xmlns:a16="http://schemas.microsoft.com/office/drawing/2014/main" id="{870C439B-B409-07CC-F050-D4FF795088C8}"/>
                </a:ext>
              </a:extLst>
            </p:cNvPr>
            <p:cNvSpPr/>
            <p:nvPr/>
          </p:nvSpPr>
          <p:spPr>
            <a:xfrm>
              <a:off x="274324" y="1507775"/>
              <a:ext cx="4179187" cy="274200"/>
            </a:xfrm>
            <a:prstGeom prst="round1Rect">
              <a:avLst>
                <a:gd name="adj" fmla="val 30370"/>
              </a:avLst>
            </a:pr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 b="0" i="0" u="none" strike="noStrike" cap="none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endParaRPr>
            </a:p>
          </p:txBody>
        </p:sp>
        <p:sp>
          <p:nvSpPr>
            <p:cNvPr id="13" name="Google Shape;5199;p203">
              <a:extLst>
                <a:ext uri="{FF2B5EF4-FFF2-40B4-BE49-F238E27FC236}">
                  <a16:creationId xmlns:a16="http://schemas.microsoft.com/office/drawing/2014/main" id="{E937DA0F-CB9E-D86A-2281-DA243174B6F3}"/>
                </a:ext>
              </a:extLst>
            </p:cNvPr>
            <p:cNvSpPr/>
            <p:nvPr/>
          </p:nvSpPr>
          <p:spPr>
            <a:xfrm>
              <a:off x="274325" y="1723475"/>
              <a:ext cx="5074200" cy="3094500"/>
            </a:xfrm>
            <a:prstGeom prst="round2DiagRect">
              <a:avLst>
                <a:gd name="adj1" fmla="val 1979"/>
                <a:gd name="adj2" fmla="val 0"/>
              </a:avLst>
            </a:prstGeom>
            <a:solidFill>
              <a:srgbClr val="FFFFFF"/>
            </a:solidFill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 b="0" i="0" u="none" strike="noStrike" cap="none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endParaRPr>
            </a:p>
          </p:txBody>
        </p:sp>
        <p:sp>
          <p:nvSpPr>
            <p:cNvPr id="14" name="Google Shape;5200;p203">
              <a:extLst>
                <a:ext uri="{FF2B5EF4-FFF2-40B4-BE49-F238E27FC236}">
                  <a16:creationId xmlns:a16="http://schemas.microsoft.com/office/drawing/2014/main" id="{8CA060D8-1744-E3B4-9D3C-0798E18B4DE4}"/>
                </a:ext>
              </a:extLst>
            </p:cNvPr>
            <p:cNvSpPr txBox="1"/>
            <p:nvPr/>
          </p:nvSpPr>
          <p:spPr>
            <a:xfrm>
              <a:off x="334874" y="1507775"/>
              <a:ext cx="2416951" cy="2022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1" i="0" u="none" strike="noStrike" cap="none" dirty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rPr>
                <a:t>Product Segmentation by Marketing Status</a:t>
              </a:r>
              <a:endParaRPr sz="1200" b="1" i="0" u="none" strike="noStrike" cap="none" dirty="0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endParaRPr>
            </a:p>
          </p:txBody>
        </p:sp>
      </p:grpSp>
      <p:cxnSp>
        <p:nvCxnSpPr>
          <p:cNvPr id="15" name="Google Shape;5203;p203">
            <a:extLst>
              <a:ext uri="{FF2B5EF4-FFF2-40B4-BE49-F238E27FC236}">
                <a16:creationId xmlns:a16="http://schemas.microsoft.com/office/drawing/2014/main" id="{7A4FF180-1E7F-191D-7980-ADBEBCDC1DA9}"/>
              </a:ext>
            </a:extLst>
          </p:cNvPr>
          <p:cNvCxnSpPr/>
          <p:nvPr/>
        </p:nvCxnSpPr>
        <p:spPr>
          <a:xfrm>
            <a:off x="7226268" y="999869"/>
            <a:ext cx="0" cy="4760771"/>
          </a:xfrm>
          <a:prstGeom prst="straightConnector1">
            <a:avLst/>
          </a:prstGeom>
          <a:noFill/>
          <a:ln w="9525" cap="flat" cmpd="sng">
            <a:solidFill>
              <a:srgbClr val="7D7D7D"/>
            </a:solidFill>
            <a:prstDash val="dot"/>
            <a:round/>
            <a:headEnd type="none" w="sm" len="sm"/>
            <a:tailEnd type="none" w="sm" len="sm"/>
          </a:ln>
        </p:spPr>
      </p:cxnSp>
      <p:sp>
        <p:nvSpPr>
          <p:cNvPr id="16" name="Google Shape;5202;p203">
            <a:extLst>
              <a:ext uri="{FF2B5EF4-FFF2-40B4-BE49-F238E27FC236}">
                <a16:creationId xmlns:a16="http://schemas.microsoft.com/office/drawing/2014/main" id="{FCCB5C5A-065F-1143-3CDF-46000980C931}"/>
              </a:ext>
            </a:extLst>
          </p:cNvPr>
          <p:cNvSpPr/>
          <p:nvPr/>
        </p:nvSpPr>
        <p:spPr>
          <a:xfrm>
            <a:off x="11410666" y="4647826"/>
            <a:ext cx="311774" cy="370706"/>
          </a:xfrm>
          <a:custGeom>
            <a:avLst/>
            <a:gdLst/>
            <a:ahLst/>
            <a:cxnLst/>
            <a:rect l="l" t="t" r="r" b="b"/>
            <a:pathLst>
              <a:path w="576" h="576" extrusionOk="0">
                <a:moveTo>
                  <a:pt x="0" y="0"/>
                </a:moveTo>
                <a:cubicBezTo>
                  <a:pt x="0" y="576"/>
                  <a:pt x="0" y="576"/>
                  <a:pt x="0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0"/>
                  <a:pt x="576" y="0"/>
                  <a:pt x="576" y="0"/>
                </a:cubicBezTo>
                <a:lnTo>
                  <a:pt x="0" y="0"/>
                </a:lnTo>
                <a:close/>
                <a:moveTo>
                  <a:pt x="551" y="551"/>
                </a:moveTo>
                <a:cubicBezTo>
                  <a:pt x="25" y="551"/>
                  <a:pt x="25" y="551"/>
                  <a:pt x="25" y="551"/>
                </a:cubicBezTo>
                <a:cubicBezTo>
                  <a:pt x="25" y="25"/>
                  <a:pt x="25" y="25"/>
                  <a:pt x="25" y="25"/>
                </a:cubicBezTo>
                <a:cubicBezTo>
                  <a:pt x="551" y="25"/>
                  <a:pt x="551" y="25"/>
                  <a:pt x="551" y="25"/>
                </a:cubicBezTo>
                <a:lnTo>
                  <a:pt x="551" y="551"/>
                </a:lnTo>
                <a:close/>
                <a:moveTo>
                  <a:pt x="130" y="215"/>
                </a:moveTo>
                <a:cubicBezTo>
                  <a:pt x="155" y="215"/>
                  <a:pt x="176" y="194"/>
                  <a:pt x="176" y="169"/>
                </a:cubicBezTo>
                <a:cubicBezTo>
                  <a:pt x="176" y="144"/>
                  <a:pt x="155" y="124"/>
                  <a:pt x="130" y="124"/>
                </a:cubicBezTo>
                <a:cubicBezTo>
                  <a:pt x="105" y="124"/>
                  <a:pt x="85" y="144"/>
                  <a:pt x="85" y="169"/>
                </a:cubicBezTo>
                <a:cubicBezTo>
                  <a:pt x="85" y="194"/>
                  <a:pt x="105" y="215"/>
                  <a:pt x="130" y="215"/>
                </a:cubicBezTo>
                <a:close/>
                <a:moveTo>
                  <a:pt x="130" y="148"/>
                </a:moveTo>
                <a:cubicBezTo>
                  <a:pt x="142" y="148"/>
                  <a:pt x="151" y="158"/>
                  <a:pt x="151" y="169"/>
                </a:cubicBezTo>
                <a:cubicBezTo>
                  <a:pt x="151" y="181"/>
                  <a:pt x="142" y="190"/>
                  <a:pt x="130" y="190"/>
                </a:cubicBezTo>
                <a:cubicBezTo>
                  <a:pt x="119" y="190"/>
                  <a:pt x="109" y="181"/>
                  <a:pt x="109" y="169"/>
                </a:cubicBezTo>
                <a:cubicBezTo>
                  <a:pt x="109" y="158"/>
                  <a:pt x="119" y="148"/>
                  <a:pt x="130" y="148"/>
                </a:cubicBezTo>
                <a:close/>
                <a:moveTo>
                  <a:pt x="494" y="182"/>
                </a:moveTo>
                <a:cubicBezTo>
                  <a:pt x="217" y="182"/>
                  <a:pt x="217" y="182"/>
                  <a:pt x="217" y="182"/>
                </a:cubicBezTo>
                <a:cubicBezTo>
                  <a:pt x="217" y="157"/>
                  <a:pt x="217" y="157"/>
                  <a:pt x="217" y="157"/>
                </a:cubicBezTo>
                <a:cubicBezTo>
                  <a:pt x="494" y="157"/>
                  <a:pt x="494" y="157"/>
                  <a:pt x="494" y="157"/>
                </a:cubicBezTo>
                <a:lnTo>
                  <a:pt x="494" y="182"/>
                </a:lnTo>
                <a:close/>
                <a:moveTo>
                  <a:pt x="130" y="358"/>
                </a:moveTo>
                <a:cubicBezTo>
                  <a:pt x="155" y="358"/>
                  <a:pt x="176" y="337"/>
                  <a:pt x="176" y="312"/>
                </a:cubicBezTo>
                <a:cubicBezTo>
                  <a:pt x="176" y="287"/>
                  <a:pt x="155" y="267"/>
                  <a:pt x="130" y="267"/>
                </a:cubicBezTo>
                <a:cubicBezTo>
                  <a:pt x="105" y="267"/>
                  <a:pt x="85" y="287"/>
                  <a:pt x="85" y="312"/>
                </a:cubicBezTo>
                <a:cubicBezTo>
                  <a:pt x="85" y="337"/>
                  <a:pt x="105" y="358"/>
                  <a:pt x="130" y="358"/>
                </a:cubicBezTo>
                <a:close/>
                <a:moveTo>
                  <a:pt x="130" y="291"/>
                </a:moveTo>
                <a:cubicBezTo>
                  <a:pt x="142" y="291"/>
                  <a:pt x="151" y="301"/>
                  <a:pt x="151" y="312"/>
                </a:cubicBezTo>
                <a:cubicBezTo>
                  <a:pt x="151" y="324"/>
                  <a:pt x="142" y="333"/>
                  <a:pt x="130" y="333"/>
                </a:cubicBezTo>
                <a:cubicBezTo>
                  <a:pt x="119" y="333"/>
                  <a:pt x="109" y="324"/>
                  <a:pt x="109" y="312"/>
                </a:cubicBezTo>
                <a:cubicBezTo>
                  <a:pt x="109" y="301"/>
                  <a:pt x="119" y="291"/>
                  <a:pt x="130" y="291"/>
                </a:cubicBezTo>
                <a:close/>
                <a:moveTo>
                  <a:pt x="494" y="325"/>
                </a:moveTo>
                <a:cubicBezTo>
                  <a:pt x="217" y="325"/>
                  <a:pt x="217" y="325"/>
                  <a:pt x="217" y="325"/>
                </a:cubicBezTo>
                <a:cubicBezTo>
                  <a:pt x="217" y="300"/>
                  <a:pt x="217" y="300"/>
                  <a:pt x="217" y="300"/>
                </a:cubicBezTo>
                <a:cubicBezTo>
                  <a:pt x="494" y="300"/>
                  <a:pt x="494" y="300"/>
                  <a:pt x="494" y="300"/>
                </a:cubicBezTo>
                <a:lnTo>
                  <a:pt x="494" y="325"/>
                </a:lnTo>
                <a:close/>
                <a:moveTo>
                  <a:pt x="130" y="501"/>
                </a:moveTo>
                <a:cubicBezTo>
                  <a:pt x="155" y="501"/>
                  <a:pt x="176" y="480"/>
                  <a:pt x="176" y="455"/>
                </a:cubicBezTo>
                <a:cubicBezTo>
                  <a:pt x="176" y="430"/>
                  <a:pt x="155" y="410"/>
                  <a:pt x="130" y="410"/>
                </a:cubicBezTo>
                <a:cubicBezTo>
                  <a:pt x="105" y="410"/>
                  <a:pt x="85" y="430"/>
                  <a:pt x="85" y="455"/>
                </a:cubicBezTo>
                <a:cubicBezTo>
                  <a:pt x="85" y="480"/>
                  <a:pt x="105" y="501"/>
                  <a:pt x="130" y="501"/>
                </a:cubicBezTo>
                <a:close/>
                <a:moveTo>
                  <a:pt x="130" y="434"/>
                </a:moveTo>
                <a:cubicBezTo>
                  <a:pt x="142" y="434"/>
                  <a:pt x="151" y="444"/>
                  <a:pt x="151" y="455"/>
                </a:cubicBezTo>
                <a:cubicBezTo>
                  <a:pt x="151" y="467"/>
                  <a:pt x="142" y="476"/>
                  <a:pt x="130" y="476"/>
                </a:cubicBezTo>
                <a:cubicBezTo>
                  <a:pt x="119" y="476"/>
                  <a:pt x="109" y="467"/>
                  <a:pt x="109" y="455"/>
                </a:cubicBezTo>
                <a:cubicBezTo>
                  <a:pt x="109" y="444"/>
                  <a:pt x="119" y="434"/>
                  <a:pt x="130" y="434"/>
                </a:cubicBezTo>
                <a:close/>
                <a:moveTo>
                  <a:pt x="494" y="468"/>
                </a:moveTo>
                <a:cubicBezTo>
                  <a:pt x="217" y="468"/>
                  <a:pt x="217" y="468"/>
                  <a:pt x="217" y="468"/>
                </a:cubicBezTo>
                <a:cubicBezTo>
                  <a:pt x="217" y="443"/>
                  <a:pt x="217" y="443"/>
                  <a:pt x="217" y="443"/>
                </a:cubicBezTo>
                <a:cubicBezTo>
                  <a:pt x="494" y="443"/>
                  <a:pt x="494" y="443"/>
                  <a:pt x="494" y="443"/>
                </a:cubicBezTo>
                <a:lnTo>
                  <a:pt x="494" y="46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 i="0" u="none" strike="noStrike" cap="none">
              <a:solidFill>
                <a:srgbClr val="D04A02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sp>
        <p:nvSpPr>
          <p:cNvPr id="18" name="Google Shape;1677;p163">
            <a:extLst>
              <a:ext uri="{FF2B5EF4-FFF2-40B4-BE49-F238E27FC236}">
                <a16:creationId xmlns:a16="http://schemas.microsoft.com/office/drawing/2014/main" id="{2C356A26-92BB-F61F-FB1A-176657088D78}"/>
              </a:ext>
            </a:extLst>
          </p:cNvPr>
          <p:cNvSpPr/>
          <p:nvPr/>
        </p:nvSpPr>
        <p:spPr>
          <a:xfrm>
            <a:off x="6628845" y="5667347"/>
            <a:ext cx="407550" cy="438415"/>
          </a:xfrm>
          <a:custGeom>
            <a:avLst/>
            <a:gdLst/>
            <a:ahLst/>
            <a:cxnLst/>
            <a:rect l="l" t="t" r="r" b="b"/>
            <a:pathLst>
              <a:path w="347" h="346" extrusionOk="0">
                <a:moveTo>
                  <a:pt x="0" y="0"/>
                </a:moveTo>
                <a:cubicBezTo>
                  <a:pt x="0" y="346"/>
                  <a:pt x="0" y="346"/>
                  <a:pt x="0" y="346"/>
                </a:cubicBezTo>
                <a:cubicBezTo>
                  <a:pt x="347" y="346"/>
                  <a:pt x="347" y="346"/>
                  <a:pt x="347" y="346"/>
                </a:cubicBezTo>
                <a:cubicBezTo>
                  <a:pt x="347" y="0"/>
                  <a:pt x="347" y="0"/>
                  <a:pt x="347" y="0"/>
                </a:cubicBezTo>
                <a:lnTo>
                  <a:pt x="0" y="0"/>
                </a:lnTo>
                <a:close/>
                <a:moveTo>
                  <a:pt x="332" y="332"/>
                </a:moveTo>
                <a:cubicBezTo>
                  <a:pt x="15" y="332"/>
                  <a:pt x="15" y="332"/>
                  <a:pt x="15" y="332"/>
                </a:cubicBezTo>
                <a:cubicBezTo>
                  <a:pt x="15" y="15"/>
                  <a:pt x="15" y="15"/>
                  <a:pt x="15" y="15"/>
                </a:cubicBezTo>
                <a:cubicBezTo>
                  <a:pt x="332" y="15"/>
                  <a:pt x="332" y="15"/>
                  <a:pt x="332" y="15"/>
                </a:cubicBezTo>
                <a:lnTo>
                  <a:pt x="332" y="332"/>
                </a:lnTo>
                <a:close/>
                <a:moveTo>
                  <a:pt x="48" y="309"/>
                </a:moveTo>
                <a:cubicBezTo>
                  <a:pt x="133" y="224"/>
                  <a:pt x="133" y="224"/>
                  <a:pt x="133" y="224"/>
                </a:cubicBezTo>
                <a:cubicBezTo>
                  <a:pt x="153" y="241"/>
                  <a:pt x="178" y="250"/>
                  <a:pt x="204" y="250"/>
                </a:cubicBezTo>
                <a:cubicBezTo>
                  <a:pt x="233" y="250"/>
                  <a:pt x="260" y="239"/>
                  <a:pt x="280" y="219"/>
                </a:cubicBezTo>
                <a:cubicBezTo>
                  <a:pt x="322" y="177"/>
                  <a:pt x="322" y="109"/>
                  <a:pt x="280" y="67"/>
                </a:cubicBezTo>
                <a:cubicBezTo>
                  <a:pt x="260" y="46"/>
                  <a:pt x="233" y="35"/>
                  <a:pt x="204" y="35"/>
                </a:cubicBezTo>
                <a:cubicBezTo>
                  <a:pt x="175" y="35"/>
                  <a:pt x="148" y="46"/>
                  <a:pt x="128" y="67"/>
                </a:cubicBezTo>
                <a:cubicBezTo>
                  <a:pt x="88" y="107"/>
                  <a:pt x="86" y="171"/>
                  <a:pt x="123" y="214"/>
                </a:cubicBezTo>
                <a:cubicBezTo>
                  <a:pt x="37" y="299"/>
                  <a:pt x="37" y="299"/>
                  <a:pt x="37" y="299"/>
                </a:cubicBezTo>
                <a:lnTo>
                  <a:pt x="48" y="309"/>
                </a:lnTo>
                <a:close/>
                <a:moveTo>
                  <a:pt x="270" y="208"/>
                </a:moveTo>
                <a:cubicBezTo>
                  <a:pt x="252" y="226"/>
                  <a:pt x="229" y="236"/>
                  <a:pt x="204" y="236"/>
                </a:cubicBezTo>
                <a:cubicBezTo>
                  <a:pt x="179" y="236"/>
                  <a:pt x="156" y="226"/>
                  <a:pt x="138" y="208"/>
                </a:cubicBezTo>
                <a:cubicBezTo>
                  <a:pt x="134" y="204"/>
                  <a:pt x="129" y="199"/>
                  <a:pt x="126" y="193"/>
                </a:cubicBezTo>
                <a:cubicBezTo>
                  <a:pt x="139" y="193"/>
                  <a:pt x="139" y="193"/>
                  <a:pt x="139" y="193"/>
                </a:cubicBezTo>
                <a:cubicBezTo>
                  <a:pt x="178" y="193"/>
                  <a:pt x="178" y="193"/>
                  <a:pt x="178" y="193"/>
                </a:cubicBezTo>
                <a:cubicBezTo>
                  <a:pt x="193" y="193"/>
                  <a:pt x="193" y="193"/>
                  <a:pt x="193" y="193"/>
                </a:cubicBezTo>
                <a:cubicBezTo>
                  <a:pt x="217" y="193"/>
                  <a:pt x="217" y="193"/>
                  <a:pt x="217" y="193"/>
                </a:cubicBezTo>
                <a:cubicBezTo>
                  <a:pt x="231" y="193"/>
                  <a:pt x="231" y="193"/>
                  <a:pt x="231" y="193"/>
                </a:cubicBezTo>
                <a:cubicBezTo>
                  <a:pt x="270" y="193"/>
                  <a:pt x="270" y="193"/>
                  <a:pt x="270" y="193"/>
                </a:cubicBezTo>
                <a:cubicBezTo>
                  <a:pt x="282" y="193"/>
                  <a:pt x="282" y="193"/>
                  <a:pt x="282" y="193"/>
                </a:cubicBezTo>
                <a:cubicBezTo>
                  <a:pt x="278" y="199"/>
                  <a:pt x="274" y="204"/>
                  <a:pt x="270" y="208"/>
                </a:cubicBezTo>
                <a:close/>
                <a:moveTo>
                  <a:pt x="193" y="112"/>
                </a:moveTo>
                <a:cubicBezTo>
                  <a:pt x="193" y="97"/>
                  <a:pt x="193" y="97"/>
                  <a:pt x="193" y="97"/>
                </a:cubicBezTo>
                <a:cubicBezTo>
                  <a:pt x="217" y="97"/>
                  <a:pt x="217" y="97"/>
                  <a:pt x="217" y="97"/>
                </a:cubicBezTo>
                <a:cubicBezTo>
                  <a:pt x="217" y="132"/>
                  <a:pt x="217" y="132"/>
                  <a:pt x="217" y="132"/>
                </a:cubicBezTo>
                <a:cubicBezTo>
                  <a:pt x="217" y="179"/>
                  <a:pt x="217" y="179"/>
                  <a:pt x="217" y="179"/>
                </a:cubicBezTo>
                <a:cubicBezTo>
                  <a:pt x="193" y="179"/>
                  <a:pt x="193" y="179"/>
                  <a:pt x="193" y="179"/>
                </a:cubicBezTo>
                <a:lnTo>
                  <a:pt x="193" y="112"/>
                </a:lnTo>
                <a:close/>
                <a:moveTo>
                  <a:pt x="255" y="179"/>
                </a:moveTo>
                <a:cubicBezTo>
                  <a:pt x="231" y="179"/>
                  <a:pt x="231" y="179"/>
                  <a:pt x="231" y="179"/>
                </a:cubicBezTo>
                <a:cubicBezTo>
                  <a:pt x="231" y="147"/>
                  <a:pt x="231" y="147"/>
                  <a:pt x="231" y="147"/>
                </a:cubicBezTo>
                <a:cubicBezTo>
                  <a:pt x="255" y="147"/>
                  <a:pt x="255" y="147"/>
                  <a:pt x="255" y="147"/>
                </a:cubicBezTo>
                <a:lnTo>
                  <a:pt x="255" y="179"/>
                </a:lnTo>
                <a:close/>
                <a:moveTo>
                  <a:pt x="178" y="179"/>
                </a:moveTo>
                <a:cubicBezTo>
                  <a:pt x="154" y="179"/>
                  <a:pt x="154" y="179"/>
                  <a:pt x="154" y="179"/>
                </a:cubicBezTo>
                <a:cubicBezTo>
                  <a:pt x="154" y="127"/>
                  <a:pt x="154" y="127"/>
                  <a:pt x="154" y="127"/>
                </a:cubicBezTo>
                <a:cubicBezTo>
                  <a:pt x="178" y="127"/>
                  <a:pt x="178" y="127"/>
                  <a:pt x="178" y="127"/>
                </a:cubicBezTo>
                <a:lnTo>
                  <a:pt x="178" y="179"/>
                </a:lnTo>
                <a:close/>
                <a:moveTo>
                  <a:pt x="138" y="77"/>
                </a:moveTo>
                <a:cubicBezTo>
                  <a:pt x="156" y="59"/>
                  <a:pt x="179" y="50"/>
                  <a:pt x="204" y="50"/>
                </a:cubicBezTo>
                <a:cubicBezTo>
                  <a:pt x="229" y="50"/>
                  <a:pt x="252" y="59"/>
                  <a:pt x="270" y="77"/>
                </a:cubicBezTo>
                <a:cubicBezTo>
                  <a:pt x="297" y="104"/>
                  <a:pt x="304" y="145"/>
                  <a:pt x="290" y="179"/>
                </a:cubicBezTo>
                <a:cubicBezTo>
                  <a:pt x="270" y="179"/>
                  <a:pt x="270" y="179"/>
                  <a:pt x="270" y="179"/>
                </a:cubicBezTo>
                <a:cubicBezTo>
                  <a:pt x="270" y="132"/>
                  <a:pt x="270" y="132"/>
                  <a:pt x="270" y="132"/>
                </a:cubicBezTo>
                <a:cubicBezTo>
                  <a:pt x="231" y="132"/>
                  <a:pt x="231" y="132"/>
                  <a:pt x="231" y="132"/>
                </a:cubicBezTo>
                <a:cubicBezTo>
                  <a:pt x="231" y="83"/>
                  <a:pt x="231" y="83"/>
                  <a:pt x="231" y="83"/>
                </a:cubicBezTo>
                <a:cubicBezTo>
                  <a:pt x="178" y="83"/>
                  <a:pt x="178" y="83"/>
                  <a:pt x="178" y="83"/>
                </a:cubicBezTo>
                <a:cubicBezTo>
                  <a:pt x="178" y="112"/>
                  <a:pt x="178" y="112"/>
                  <a:pt x="178" y="112"/>
                </a:cubicBezTo>
                <a:cubicBezTo>
                  <a:pt x="139" y="112"/>
                  <a:pt x="139" y="112"/>
                  <a:pt x="139" y="112"/>
                </a:cubicBezTo>
                <a:cubicBezTo>
                  <a:pt x="139" y="179"/>
                  <a:pt x="139" y="179"/>
                  <a:pt x="139" y="179"/>
                </a:cubicBezTo>
                <a:cubicBezTo>
                  <a:pt x="118" y="179"/>
                  <a:pt x="118" y="179"/>
                  <a:pt x="118" y="179"/>
                </a:cubicBezTo>
                <a:cubicBezTo>
                  <a:pt x="104" y="145"/>
                  <a:pt x="111" y="104"/>
                  <a:pt x="138" y="77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 b="1">
              <a:solidFill>
                <a:srgbClr val="D04A0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F5EC24-9288-FD7A-53E9-E570BCED58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470" y="1280063"/>
            <a:ext cx="5020686" cy="4777392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685DD05-03AB-19E9-0772-04653E7C02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4387" y="1280063"/>
            <a:ext cx="1188664" cy="1279228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19" name="Google Shape;1607;p161">
            <a:extLst>
              <a:ext uri="{FF2B5EF4-FFF2-40B4-BE49-F238E27FC236}">
                <a16:creationId xmlns:a16="http://schemas.microsoft.com/office/drawing/2014/main" id="{6ED7E7E6-96CA-6159-5A02-09346414561F}"/>
              </a:ext>
            </a:extLst>
          </p:cNvPr>
          <p:cNvSpPr/>
          <p:nvPr/>
        </p:nvSpPr>
        <p:spPr>
          <a:xfrm rot="-8021660">
            <a:off x="7501614" y="2396677"/>
            <a:ext cx="148955" cy="148955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Google Shape;1608;p161">
            <a:extLst>
              <a:ext uri="{FF2B5EF4-FFF2-40B4-BE49-F238E27FC236}">
                <a16:creationId xmlns:a16="http://schemas.microsoft.com/office/drawing/2014/main" id="{48AE4A79-6474-1920-AD6A-B9C523093DBB}"/>
              </a:ext>
            </a:extLst>
          </p:cNvPr>
          <p:cNvSpPr/>
          <p:nvPr/>
        </p:nvSpPr>
        <p:spPr>
          <a:xfrm rot="-8021660">
            <a:off x="7501614" y="3052289"/>
            <a:ext cx="148955" cy="148955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Google Shape;1609;p161">
            <a:extLst>
              <a:ext uri="{FF2B5EF4-FFF2-40B4-BE49-F238E27FC236}">
                <a16:creationId xmlns:a16="http://schemas.microsoft.com/office/drawing/2014/main" id="{842F3953-2DCC-E9F1-180E-A17E7820B9EA}"/>
              </a:ext>
            </a:extLst>
          </p:cNvPr>
          <p:cNvSpPr/>
          <p:nvPr/>
        </p:nvSpPr>
        <p:spPr>
          <a:xfrm rot="-8021660">
            <a:off x="7501614" y="3707902"/>
            <a:ext cx="148955" cy="148955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Google Shape;1689;p163">
            <a:extLst>
              <a:ext uri="{FF2B5EF4-FFF2-40B4-BE49-F238E27FC236}">
                <a16:creationId xmlns:a16="http://schemas.microsoft.com/office/drawing/2014/main" id="{F17E3E0D-F51F-142D-FC70-A0ABAF389E81}"/>
              </a:ext>
            </a:extLst>
          </p:cNvPr>
          <p:cNvSpPr/>
          <p:nvPr/>
        </p:nvSpPr>
        <p:spPr>
          <a:xfrm>
            <a:off x="7845722" y="2972358"/>
            <a:ext cx="3876718" cy="4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There are close to </a:t>
            </a:r>
            <a:r>
              <a:rPr lang="en-US" sz="1000" b="1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2% of products </a:t>
            </a:r>
            <a:r>
              <a:rPr lang="en-US" sz="10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that are still there which are withdrawn from the Marketing</a:t>
            </a:r>
            <a:endParaRPr sz="1000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Google Shape;1689;p163">
            <a:extLst>
              <a:ext uri="{FF2B5EF4-FFF2-40B4-BE49-F238E27FC236}">
                <a16:creationId xmlns:a16="http://schemas.microsoft.com/office/drawing/2014/main" id="{43C5E12B-00D6-CF51-6587-81BB14D02A49}"/>
              </a:ext>
            </a:extLst>
          </p:cNvPr>
          <p:cNvSpPr/>
          <p:nvPr/>
        </p:nvSpPr>
        <p:spPr>
          <a:xfrm>
            <a:off x="7845722" y="3619991"/>
            <a:ext cx="3876718" cy="4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sz="1000" b="1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second largest segment of products are pre-marketed </a:t>
            </a:r>
            <a:r>
              <a:rPr lang="en-US" sz="10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 well. </a:t>
            </a:r>
            <a:endParaRPr sz="1000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Google Shape;1689;p163">
            <a:extLst>
              <a:ext uri="{FF2B5EF4-FFF2-40B4-BE49-F238E27FC236}">
                <a16:creationId xmlns:a16="http://schemas.microsoft.com/office/drawing/2014/main" id="{34BA4990-407B-A4AE-4620-541A47B4E854}"/>
              </a:ext>
            </a:extLst>
          </p:cNvPr>
          <p:cNvSpPr/>
          <p:nvPr/>
        </p:nvSpPr>
        <p:spPr>
          <a:xfrm>
            <a:off x="7852215" y="2233485"/>
            <a:ext cx="3876718" cy="4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More </a:t>
            </a:r>
            <a:r>
              <a:rPr lang="en-US" sz="1000" b="1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80% of the products </a:t>
            </a:r>
            <a:r>
              <a:rPr lang="en-US" sz="10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are in the Marketed segment</a:t>
            </a:r>
            <a:endParaRPr sz="1000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41455859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B10D4-8904-B198-B33F-1F5EEE81A9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1" y="124863"/>
            <a:ext cx="10995659" cy="107784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IN" dirty="0"/>
              <a:t>Marketing Status Segmentation </a:t>
            </a:r>
            <a:endParaRPr lang="en-US" dirty="0"/>
          </a:p>
        </p:txBody>
      </p:sp>
      <p:grpSp>
        <p:nvGrpSpPr>
          <p:cNvPr id="6" name="Google Shape;5184;p203">
            <a:extLst>
              <a:ext uri="{FF2B5EF4-FFF2-40B4-BE49-F238E27FC236}">
                <a16:creationId xmlns:a16="http://schemas.microsoft.com/office/drawing/2014/main" id="{3D433BE0-3AFB-3C46-FC86-F6BC7B2D37FF}"/>
              </a:ext>
            </a:extLst>
          </p:cNvPr>
          <p:cNvGrpSpPr/>
          <p:nvPr/>
        </p:nvGrpSpPr>
        <p:grpSpPr>
          <a:xfrm>
            <a:off x="7397091" y="1814496"/>
            <a:ext cx="4399574" cy="3268251"/>
            <a:chOff x="5514699" y="3449905"/>
            <a:chExt cx="3354901" cy="1519220"/>
          </a:xfrm>
        </p:grpSpPr>
        <p:sp>
          <p:nvSpPr>
            <p:cNvPr id="7" name="Google Shape;5185;p203">
              <a:extLst>
                <a:ext uri="{FF2B5EF4-FFF2-40B4-BE49-F238E27FC236}">
                  <a16:creationId xmlns:a16="http://schemas.microsoft.com/office/drawing/2014/main" id="{6DC4DAE0-0D8B-D348-FB5A-D6718760E6A4}"/>
                </a:ext>
              </a:extLst>
            </p:cNvPr>
            <p:cNvSpPr/>
            <p:nvPr/>
          </p:nvSpPr>
          <p:spPr>
            <a:xfrm>
              <a:off x="5514699" y="3449905"/>
              <a:ext cx="2618588" cy="194870"/>
            </a:xfrm>
            <a:prstGeom prst="round1Rect">
              <a:avLst>
                <a:gd name="adj" fmla="val 30370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 b="0" i="0" u="none" strike="noStrike" cap="none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endParaRPr>
            </a:p>
          </p:txBody>
        </p:sp>
        <p:sp>
          <p:nvSpPr>
            <p:cNvPr id="8" name="Google Shape;5186;p203">
              <a:extLst>
                <a:ext uri="{FF2B5EF4-FFF2-40B4-BE49-F238E27FC236}">
                  <a16:creationId xmlns:a16="http://schemas.microsoft.com/office/drawing/2014/main" id="{D10FD245-03C6-23F7-2A06-4D67EF696A9C}"/>
                </a:ext>
              </a:extLst>
            </p:cNvPr>
            <p:cNvSpPr/>
            <p:nvPr/>
          </p:nvSpPr>
          <p:spPr>
            <a:xfrm>
              <a:off x="5514700" y="3609225"/>
              <a:ext cx="3354900" cy="1359900"/>
            </a:xfrm>
            <a:prstGeom prst="round2DiagRect">
              <a:avLst>
                <a:gd name="adj1" fmla="val 3422"/>
                <a:gd name="adj2" fmla="val 0"/>
              </a:avLst>
            </a:prstGeom>
            <a:solidFill>
              <a:srgbClr val="FFFFFF"/>
            </a:solidFill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 b="0" i="0" u="none" strike="noStrike" cap="none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endParaRPr>
            </a:p>
          </p:txBody>
        </p:sp>
        <p:sp>
          <p:nvSpPr>
            <p:cNvPr id="9" name="Google Shape;5187;p203">
              <a:extLst>
                <a:ext uri="{FF2B5EF4-FFF2-40B4-BE49-F238E27FC236}">
                  <a16:creationId xmlns:a16="http://schemas.microsoft.com/office/drawing/2014/main" id="{9B58FAB1-7046-43DF-E6E7-6AA714CEC8EA}"/>
                </a:ext>
              </a:extLst>
            </p:cNvPr>
            <p:cNvSpPr txBox="1"/>
            <p:nvPr/>
          </p:nvSpPr>
          <p:spPr>
            <a:xfrm>
              <a:off x="5570900" y="3452925"/>
              <a:ext cx="2031000" cy="13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1" i="0" u="none" strike="noStrike" cap="none" dirty="0">
                  <a:solidFill>
                    <a:srgbClr val="FFFFFF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rPr>
                <a:t>Key Insights</a:t>
              </a:r>
              <a:endParaRPr sz="1200" b="1" i="0" u="none" strike="noStrike" cap="none" dirty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endParaRPr>
            </a:p>
          </p:txBody>
        </p:sp>
        <p:sp>
          <p:nvSpPr>
            <p:cNvPr id="10" name="Google Shape;5188;p203">
              <a:extLst>
                <a:ext uri="{FF2B5EF4-FFF2-40B4-BE49-F238E27FC236}">
                  <a16:creationId xmlns:a16="http://schemas.microsoft.com/office/drawing/2014/main" id="{37E73E59-EC58-050E-5082-DA4B26DF5AD5}"/>
                </a:ext>
              </a:extLst>
            </p:cNvPr>
            <p:cNvSpPr txBox="1"/>
            <p:nvPr/>
          </p:nvSpPr>
          <p:spPr>
            <a:xfrm>
              <a:off x="5570900" y="3676875"/>
              <a:ext cx="3242100" cy="1244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101600" marR="0" lvl="0" indent="-635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Arial"/>
                <a:buNone/>
              </a:pPr>
              <a:endParaRPr sz="1000" b="0" i="0" u="none" strike="noStrike" cap="none" dirty="0">
                <a:solidFill>
                  <a:schemeClr val="dk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endParaRPr>
            </a:p>
            <a:p>
              <a:pPr marL="101600" marR="0" lvl="0" indent="-635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Arial"/>
                <a:buNone/>
              </a:pPr>
              <a:endParaRPr sz="1000" b="0" i="0" u="none" strike="noStrike" cap="none" dirty="0">
                <a:solidFill>
                  <a:schemeClr val="dk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endParaRPr>
            </a:p>
            <a:p>
              <a:pPr marL="101600" marR="0" lvl="0" indent="-635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Arial"/>
                <a:buNone/>
              </a:pPr>
              <a:endParaRPr sz="1000" b="0" i="0" u="none" strike="noStrike" cap="none" dirty="0">
                <a:solidFill>
                  <a:schemeClr val="dk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endParaRPr>
            </a:p>
          </p:txBody>
        </p:sp>
      </p:grpSp>
      <p:grpSp>
        <p:nvGrpSpPr>
          <p:cNvPr id="11" name="Google Shape;5197;p203">
            <a:extLst>
              <a:ext uri="{FF2B5EF4-FFF2-40B4-BE49-F238E27FC236}">
                <a16:creationId xmlns:a16="http://schemas.microsoft.com/office/drawing/2014/main" id="{70514406-D7FF-0D85-B6D3-111097A178C6}"/>
              </a:ext>
            </a:extLst>
          </p:cNvPr>
          <p:cNvGrpSpPr/>
          <p:nvPr/>
        </p:nvGrpSpPr>
        <p:grpSpPr>
          <a:xfrm>
            <a:off x="463066" y="783771"/>
            <a:ext cx="6654242" cy="5377543"/>
            <a:chOff x="274324" y="1507775"/>
            <a:chExt cx="5074201" cy="3310200"/>
          </a:xfrm>
        </p:grpSpPr>
        <p:sp>
          <p:nvSpPr>
            <p:cNvPr id="12" name="Google Shape;5198;p203">
              <a:extLst>
                <a:ext uri="{FF2B5EF4-FFF2-40B4-BE49-F238E27FC236}">
                  <a16:creationId xmlns:a16="http://schemas.microsoft.com/office/drawing/2014/main" id="{870C439B-B409-07CC-F050-D4FF795088C8}"/>
                </a:ext>
              </a:extLst>
            </p:cNvPr>
            <p:cNvSpPr/>
            <p:nvPr/>
          </p:nvSpPr>
          <p:spPr>
            <a:xfrm>
              <a:off x="274324" y="1507775"/>
              <a:ext cx="4179187" cy="274200"/>
            </a:xfrm>
            <a:prstGeom prst="round1Rect">
              <a:avLst>
                <a:gd name="adj" fmla="val 30370"/>
              </a:avLst>
            </a:pr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 b="0" i="0" u="none" strike="noStrike" cap="none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endParaRPr>
            </a:p>
          </p:txBody>
        </p:sp>
        <p:sp>
          <p:nvSpPr>
            <p:cNvPr id="13" name="Google Shape;5199;p203">
              <a:extLst>
                <a:ext uri="{FF2B5EF4-FFF2-40B4-BE49-F238E27FC236}">
                  <a16:creationId xmlns:a16="http://schemas.microsoft.com/office/drawing/2014/main" id="{E937DA0F-CB9E-D86A-2281-DA243174B6F3}"/>
                </a:ext>
              </a:extLst>
            </p:cNvPr>
            <p:cNvSpPr/>
            <p:nvPr/>
          </p:nvSpPr>
          <p:spPr>
            <a:xfrm>
              <a:off x="274325" y="1723475"/>
              <a:ext cx="5074200" cy="3094500"/>
            </a:xfrm>
            <a:prstGeom prst="round2DiagRect">
              <a:avLst>
                <a:gd name="adj1" fmla="val 1979"/>
                <a:gd name="adj2" fmla="val 0"/>
              </a:avLst>
            </a:prstGeom>
            <a:solidFill>
              <a:srgbClr val="FFFFFF"/>
            </a:solidFill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 b="0" i="0" u="none" strike="noStrike" cap="none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endParaRPr>
            </a:p>
          </p:txBody>
        </p:sp>
        <p:sp>
          <p:nvSpPr>
            <p:cNvPr id="14" name="Google Shape;5200;p203">
              <a:extLst>
                <a:ext uri="{FF2B5EF4-FFF2-40B4-BE49-F238E27FC236}">
                  <a16:creationId xmlns:a16="http://schemas.microsoft.com/office/drawing/2014/main" id="{8CA060D8-1744-E3B4-9D3C-0798E18B4DE4}"/>
                </a:ext>
              </a:extLst>
            </p:cNvPr>
            <p:cNvSpPr txBox="1"/>
            <p:nvPr/>
          </p:nvSpPr>
          <p:spPr>
            <a:xfrm>
              <a:off x="334874" y="1507775"/>
              <a:ext cx="2416951" cy="2022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1" i="0" u="none" strike="noStrike" cap="none" dirty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rPr>
                <a:t>Marketing Status trends</a:t>
              </a:r>
              <a:endParaRPr sz="1200" b="1" i="0" u="none" strike="noStrike" cap="none" dirty="0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endParaRPr>
            </a:p>
          </p:txBody>
        </p:sp>
      </p:grpSp>
      <p:cxnSp>
        <p:nvCxnSpPr>
          <p:cNvPr id="15" name="Google Shape;5203;p203">
            <a:extLst>
              <a:ext uri="{FF2B5EF4-FFF2-40B4-BE49-F238E27FC236}">
                <a16:creationId xmlns:a16="http://schemas.microsoft.com/office/drawing/2014/main" id="{7A4FF180-1E7F-191D-7980-ADBEBCDC1DA9}"/>
              </a:ext>
            </a:extLst>
          </p:cNvPr>
          <p:cNvCxnSpPr/>
          <p:nvPr/>
        </p:nvCxnSpPr>
        <p:spPr>
          <a:xfrm>
            <a:off x="7226268" y="999869"/>
            <a:ext cx="0" cy="4760771"/>
          </a:xfrm>
          <a:prstGeom prst="straightConnector1">
            <a:avLst/>
          </a:prstGeom>
          <a:noFill/>
          <a:ln w="9525" cap="flat" cmpd="sng">
            <a:solidFill>
              <a:srgbClr val="7D7D7D"/>
            </a:solidFill>
            <a:prstDash val="dot"/>
            <a:round/>
            <a:headEnd type="none" w="sm" len="sm"/>
            <a:tailEnd type="none" w="sm" len="sm"/>
          </a:ln>
        </p:spPr>
      </p:cxnSp>
      <p:sp>
        <p:nvSpPr>
          <p:cNvPr id="16" name="Google Shape;5202;p203">
            <a:extLst>
              <a:ext uri="{FF2B5EF4-FFF2-40B4-BE49-F238E27FC236}">
                <a16:creationId xmlns:a16="http://schemas.microsoft.com/office/drawing/2014/main" id="{FCCB5C5A-065F-1143-3CDF-46000980C931}"/>
              </a:ext>
            </a:extLst>
          </p:cNvPr>
          <p:cNvSpPr/>
          <p:nvPr/>
        </p:nvSpPr>
        <p:spPr>
          <a:xfrm>
            <a:off x="11410666" y="4647826"/>
            <a:ext cx="311774" cy="370706"/>
          </a:xfrm>
          <a:custGeom>
            <a:avLst/>
            <a:gdLst/>
            <a:ahLst/>
            <a:cxnLst/>
            <a:rect l="l" t="t" r="r" b="b"/>
            <a:pathLst>
              <a:path w="576" h="576" extrusionOk="0">
                <a:moveTo>
                  <a:pt x="0" y="0"/>
                </a:moveTo>
                <a:cubicBezTo>
                  <a:pt x="0" y="576"/>
                  <a:pt x="0" y="576"/>
                  <a:pt x="0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0"/>
                  <a:pt x="576" y="0"/>
                  <a:pt x="576" y="0"/>
                </a:cubicBezTo>
                <a:lnTo>
                  <a:pt x="0" y="0"/>
                </a:lnTo>
                <a:close/>
                <a:moveTo>
                  <a:pt x="551" y="551"/>
                </a:moveTo>
                <a:cubicBezTo>
                  <a:pt x="25" y="551"/>
                  <a:pt x="25" y="551"/>
                  <a:pt x="25" y="551"/>
                </a:cubicBezTo>
                <a:cubicBezTo>
                  <a:pt x="25" y="25"/>
                  <a:pt x="25" y="25"/>
                  <a:pt x="25" y="25"/>
                </a:cubicBezTo>
                <a:cubicBezTo>
                  <a:pt x="551" y="25"/>
                  <a:pt x="551" y="25"/>
                  <a:pt x="551" y="25"/>
                </a:cubicBezTo>
                <a:lnTo>
                  <a:pt x="551" y="551"/>
                </a:lnTo>
                <a:close/>
                <a:moveTo>
                  <a:pt x="130" y="215"/>
                </a:moveTo>
                <a:cubicBezTo>
                  <a:pt x="155" y="215"/>
                  <a:pt x="176" y="194"/>
                  <a:pt x="176" y="169"/>
                </a:cubicBezTo>
                <a:cubicBezTo>
                  <a:pt x="176" y="144"/>
                  <a:pt x="155" y="124"/>
                  <a:pt x="130" y="124"/>
                </a:cubicBezTo>
                <a:cubicBezTo>
                  <a:pt x="105" y="124"/>
                  <a:pt x="85" y="144"/>
                  <a:pt x="85" y="169"/>
                </a:cubicBezTo>
                <a:cubicBezTo>
                  <a:pt x="85" y="194"/>
                  <a:pt x="105" y="215"/>
                  <a:pt x="130" y="215"/>
                </a:cubicBezTo>
                <a:close/>
                <a:moveTo>
                  <a:pt x="130" y="148"/>
                </a:moveTo>
                <a:cubicBezTo>
                  <a:pt x="142" y="148"/>
                  <a:pt x="151" y="158"/>
                  <a:pt x="151" y="169"/>
                </a:cubicBezTo>
                <a:cubicBezTo>
                  <a:pt x="151" y="181"/>
                  <a:pt x="142" y="190"/>
                  <a:pt x="130" y="190"/>
                </a:cubicBezTo>
                <a:cubicBezTo>
                  <a:pt x="119" y="190"/>
                  <a:pt x="109" y="181"/>
                  <a:pt x="109" y="169"/>
                </a:cubicBezTo>
                <a:cubicBezTo>
                  <a:pt x="109" y="158"/>
                  <a:pt x="119" y="148"/>
                  <a:pt x="130" y="148"/>
                </a:cubicBezTo>
                <a:close/>
                <a:moveTo>
                  <a:pt x="494" y="182"/>
                </a:moveTo>
                <a:cubicBezTo>
                  <a:pt x="217" y="182"/>
                  <a:pt x="217" y="182"/>
                  <a:pt x="217" y="182"/>
                </a:cubicBezTo>
                <a:cubicBezTo>
                  <a:pt x="217" y="157"/>
                  <a:pt x="217" y="157"/>
                  <a:pt x="217" y="157"/>
                </a:cubicBezTo>
                <a:cubicBezTo>
                  <a:pt x="494" y="157"/>
                  <a:pt x="494" y="157"/>
                  <a:pt x="494" y="157"/>
                </a:cubicBezTo>
                <a:lnTo>
                  <a:pt x="494" y="182"/>
                </a:lnTo>
                <a:close/>
                <a:moveTo>
                  <a:pt x="130" y="358"/>
                </a:moveTo>
                <a:cubicBezTo>
                  <a:pt x="155" y="358"/>
                  <a:pt x="176" y="337"/>
                  <a:pt x="176" y="312"/>
                </a:cubicBezTo>
                <a:cubicBezTo>
                  <a:pt x="176" y="287"/>
                  <a:pt x="155" y="267"/>
                  <a:pt x="130" y="267"/>
                </a:cubicBezTo>
                <a:cubicBezTo>
                  <a:pt x="105" y="267"/>
                  <a:pt x="85" y="287"/>
                  <a:pt x="85" y="312"/>
                </a:cubicBezTo>
                <a:cubicBezTo>
                  <a:pt x="85" y="337"/>
                  <a:pt x="105" y="358"/>
                  <a:pt x="130" y="358"/>
                </a:cubicBezTo>
                <a:close/>
                <a:moveTo>
                  <a:pt x="130" y="291"/>
                </a:moveTo>
                <a:cubicBezTo>
                  <a:pt x="142" y="291"/>
                  <a:pt x="151" y="301"/>
                  <a:pt x="151" y="312"/>
                </a:cubicBezTo>
                <a:cubicBezTo>
                  <a:pt x="151" y="324"/>
                  <a:pt x="142" y="333"/>
                  <a:pt x="130" y="333"/>
                </a:cubicBezTo>
                <a:cubicBezTo>
                  <a:pt x="119" y="333"/>
                  <a:pt x="109" y="324"/>
                  <a:pt x="109" y="312"/>
                </a:cubicBezTo>
                <a:cubicBezTo>
                  <a:pt x="109" y="301"/>
                  <a:pt x="119" y="291"/>
                  <a:pt x="130" y="291"/>
                </a:cubicBezTo>
                <a:close/>
                <a:moveTo>
                  <a:pt x="494" y="325"/>
                </a:moveTo>
                <a:cubicBezTo>
                  <a:pt x="217" y="325"/>
                  <a:pt x="217" y="325"/>
                  <a:pt x="217" y="325"/>
                </a:cubicBezTo>
                <a:cubicBezTo>
                  <a:pt x="217" y="300"/>
                  <a:pt x="217" y="300"/>
                  <a:pt x="217" y="300"/>
                </a:cubicBezTo>
                <a:cubicBezTo>
                  <a:pt x="494" y="300"/>
                  <a:pt x="494" y="300"/>
                  <a:pt x="494" y="300"/>
                </a:cubicBezTo>
                <a:lnTo>
                  <a:pt x="494" y="325"/>
                </a:lnTo>
                <a:close/>
                <a:moveTo>
                  <a:pt x="130" y="501"/>
                </a:moveTo>
                <a:cubicBezTo>
                  <a:pt x="155" y="501"/>
                  <a:pt x="176" y="480"/>
                  <a:pt x="176" y="455"/>
                </a:cubicBezTo>
                <a:cubicBezTo>
                  <a:pt x="176" y="430"/>
                  <a:pt x="155" y="410"/>
                  <a:pt x="130" y="410"/>
                </a:cubicBezTo>
                <a:cubicBezTo>
                  <a:pt x="105" y="410"/>
                  <a:pt x="85" y="430"/>
                  <a:pt x="85" y="455"/>
                </a:cubicBezTo>
                <a:cubicBezTo>
                  <a:pt x="85" y="480"/>
                  <a:pt x="105" y="501"/>
                  <a:pt x="130" y="501"/>
                </a:cubicBezTo>
                <a:close/>
                <a:moveTo>
                  <a:pt x="130" y="434"/>
                </a:moveTo>
                <a:cubicBezTo>
                  <a:pt x="142" y="434"/>
                  <a:pt x="151" y="444"/>
                  <a:pt x="151" y="455"/>
                </a:cubicBezTo>
                <a:cubicBezTo>
                  <a:pt x="151" y="467"/>
                  <a:pt x="142" y="476"/>
                  <a:pt x="130" y="476"/>
                </a:cubicBezTo>
                <a:cubicBezTo>
                  <a:pt x="119" y="476"/>
                  <a:pt x="109" y="467"/>
                  <a:pt x="109" y="455"/>
                </a:cubicBezTo>
                <a:cubicBezTo>
                  <a:pt x="109" y="444"/>
                  <a:pt x="119" y="434"/>
                  <a:pt x="130" y="434"/>
                </a:cubicBezTo>
                <a:close/>
                <a:moveTo>
                  <a:pt x="494" y="468"/>
                </a:moveTo>
                <a:cubicBezTo>
                  <a:pt x="217" y="468"/>
                  <a:pt x="217" y="468"/>
                  <a:pt x="217" y="468"/>
                </a:cubicBezTo>
                <a:cubicBezTo>
                  <a:pt x="217" y="443"/>
                  <a:pt x="217" y="443"/>
                  <a:pt x="217" y="443"/>
                </a:cubicBezTo>
                <a:cubicBezTo>
                  <a:pt x="494" y="443"/>
                  <a:pt x="494" y="443"/>
                  <a:pt x="494" y="443"/>
                </a:cubicBezTo>
                <a:lnTo>
                  <a:pt x="494" y="46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 i="0" u="none" strike="noStrike" cap="none">
              <a:solidFill>
                <a:srgbClr val="D04A02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sp>
        <p:nvSpPr>
          <p:cNvPr id="18" name="Google Shape;1677;p163">
            <a:extLst>
              <a:ext uri="{FF2B5EF4-FFF2-40B4-BE49-F238E27FC236}">
                <a16:creationId xmlns:a16="http://schemas.microsoft.com/office/drawing/2014/main" id="{2C356A26-92BB-F61F-FB1A-176657088D78}"/>
              </a:ext>
            </a:extLst>
          </p:cNvPr>
          <p:cNvSpPr/>
          <p:nvPr/>
        </p:nvSpPr>
        <p:spPr>
          <a:xfrm>
            <a:off x="6628845" y="5667347"/>
            <a:ext cx="407550" cy="438415"/>
          </a:xfrm>
          <a:custGeom>
            <a:avLst/>
            <a:gdLst/>
            <a:ahLst/>
            <a:cxnLst/>
            <a:rect l="l" t="t" r="r" b="b"/>
            <a:pathLst>
              <a:path w="347" h="346" extrusionOk="0">
                <a:moveTo>
                  <a:pt x="0" y="0"/>
                </a:moveTo>
                <a:cubicBezTo>
                  <a:pt x="0" y="346"/>
                  <a:pt x="0" y="346"/>
                  <a:pt x="0" y="346"/>
                </a:cubicBezTo>
                <a:cubicBezTo>
                  <a:pt x="347" y="346"/>
                  <a:pt x="347" y="346"/>
                  <a:pt x="347" y="346"/>
                </a:cubicBezTo>
                <a:cubicBezTo>
                  <a:pt x="347" y="0"/>
                  <a:pt x="347" y="0"/>
                  <a:pt x="347" y="0"/>
                </a:cubicBezTo>
                <a:lnTo>
                  <a:pt x="0" y="0"/>
                </a:lnTo>
                <a:close/>
                <a:moveTo>
                  <a:pt x="332" y="332"/>
                </a:moveTo>
                <a:cubicBezTo>
                  <a:pt x="15" y="332"/>
                  <a:pt x="15" y="332"/>
                  <a:pt x="15" y="332"/>
                </a:cubicBezTo>
                <a:cubicBezTo>
                  <a:pt x="15" y="15"/>
                  <a:pt x="15" y="15"/>
                  <a:pt x="15" y="15"/>
                </a:cubicBezTo>
                <a:cubicBezTo>
                  <a:pt x="332" y="15"/>
                  <a:pt x="332" y="15"/>
                  <a:pt x="332" y="15"/>
                </a:cubicBezTo>
                <a:lnTo>
                  <a:pt x="332" y="332"/>
                </a:lnTo>
                <a:close/>
                <a:moveTo>
                  <a:pt x="48" y="309"/>
                </a:moveTo>
                <a:cubicBezTo>
                  <a:pt x="133" y="224"/>
                  <a:pt x="133" y="224"/>
                  <a:pt x="133" y="224"/>
                </a:cubicBezTo>
                <a:cubicBezTo>
                  <a:pt x="153" y="241"/>
                  <a:pt x="178" y="250"/>
                  <a:pt x="204" y="250"/>
                </a:cubicBezTo>
                <a:cubicBezTo>
                  <a:pt x="233" y="250"/>
                  <a:pt x="260" y="239"/>
                  <a:pt x="280" y="219"/>
                </a:cubicBezTo>
                <a:cubicBezTo>
                  <a:pt x="322" y="177"/>
                  <a:pt x="322" y="109"/>
                  <a:pt x="280" y="67"/>
                </a:cubicBezTo>
                <a:cubicBezTo>
                  <a:pt x="260" y="46"/>
                  <a:pt x="233" y="35"/>
                  <a:pt x="204" y="35"/>
                </a:cubicBezTo>
                <a:cubicBezTo>
                  <a:pt x="175" y="35"/>
                  <a:pt x="148" y="46"/>
                  <a:pt x="128" y="67"/>
                </a:cubicBezTo>
                <a:cubicBezTo>
                  <a:pt x="88" y="107"/>
                  <a:pt x="86" y="171"/>
                  <a:pt x="123" y="214"/>
                </a:cubicBezTo>
                <a:cubicBezTo>
                  <a:pt x="37" y="299"/>
                  <a:pt x="37" y="299"/>
                  <a:pt x="37" y="299"/>
                </a:cubicBezTo>
                <a:lnTo>
                  <a:pt x="48" y="309"/>
                </a:lnTo>
                <a:close/>
                <a:moveTo>
                  <a:pt x="270" y="208"/>
                </a:moveTo>
                <a:cubicBezTo>
                  <a:pt x="252" y="226"/>
                  <a:pt x="229" y="236"/>
                  <a:pt x="204" y="236"/>
                </a:cubicBezTo>
                <a:cubicBezTo>
                  <a:pt x="179" y="236"/>
                  <a:pt x="156" y="226"/>
                  <a:pt x="138" y="208"/>
                </a:cubicBezTo>
                <a:cubicBezTo>
                  <a:pt x="134" y="204"/>
                  <a:pt x="129" y="199"/>
                  <a:pt x="126" y="193"/>
                </a:cubicBezTo>
                <a:cubicBezTo>
                  <a:pt x="139" y="193"/>
                  <a:pt x="139" y="193"/>
                  <a:pt x="139" y="193"/>
                </a:cubicBezTo>
                <a:cubicBezTo>
                  <a:pt x="178" y="193"/>
                  <a:pt x="178" y="193"/>
                  <a:pt x="178" y="193"/>
                </a:cubicBezTo>
                <a:cubicBezTo>
                  <a:pt x="193" y="193"/>
                  <a:pt x="193" y="193"/>
                  <a:pt x="193" y="193"/>
                </a:cubicBezTo>
                <a:cubicBezTo>
                  <a:pt x="217" y="193"/>
                  <a:pt x="217" y="193"/>
                  <a:pt x="217" y="193"/>
                </a:cubicBezTo>
                <a:cubicBezTo>
                  <a:pt x="231" y="193"/>
                  <a:pt x="231" y="193"/>
                  <a:pt x="231" y="193"/>
                </a:cubicBezTo>
                <a:cubicBezTo>
                  <a:pt x="270" y="193"/>
                  <a:pt x="270" y="193"/>
                  <a:pt x="270" y="193"/>
                </a:cubicBezTo>
                <a:cubicBezTo>
                  <a:pt x="282" y="193"/>
                  <a:pt x="282" y="193"/>
                  <a:pt x="282" y="193"/>
                </a:cubicBezTo>
                <a:cubicBezTo>
                  <a:pt x="278" y="199"/>
                  <a:pt x="274" y="204"/>
                  <a:pt x="270" y="208"/>
                </a:cubicBezTo>
                <a:close/>
                <a:moveTo>
                  <a:pt x="193" y="112"/>
                </a:moveTo>
                <a:cubicBezTo>
                  <a:pt x="193" y="97"/>
                  <a:pt x="193" y="97"/>
                  <a:pt x="193" y="97"/>
                </a:cubicBezTo>
                <a:cubicBezTo>
                  <a:pt x="217" y="97"/>
                  <a:pt x="217" y="97"/>
                  <a:pt x="217" y="97"/>
                </a:cubicBezTo>
                <a:cubicBezTo>
                  <a:pt x="217" y="132"/>
                  <a:pt x="217" y="132"/>
                  <a:pt x="217" y="132"/>
                </a:cubicBezTo>
                <a:cubicBezTo>
                  <a:pt x="217" y="179"/>
                  <a:pt x="217" y="179"/>
                  <a:pt x="217" y="179"/>
                </a:cubicBezTo>
                <a:cubicBezTo>
                  <a:pt x="193" y="179"/>
                  <a:pt x="193" y="179"/>
                  <a:pt x="193" y="179"/>
                </a:cubicBezTo>
                <a:lnTo>
                  <a:pt x="193" y="112"/>
                </a:lnTo>
                <a:close/>
                <a:moveTo>
                  <a:pt x="255" y="179"/>
                </a:moveTo>
                <a:cubicBezTo>
                  <a:pt x="231" y="179"/>
                  <a:pt x="231" y="179"/>
                  <a:pt x="231" y="179"/>
                </a:cubicBezTo>
                <a:cubicBezTo>
                  <a:pt x="231" y="147"/>
                  <a:pt x="231" y="147"/>
                  <a:pt x="231" y="147"/>
                </a:cubicBezTo>
                <a:cubicBezTo>
                  <a:pt x="255" y="147"/>
                  <a:pt x="255" y="147"/>
                  <a:pt x="255" y="147"/>
                </a:cubicBezTo>
                <a:lnTo>
                  <a:pt x="255" y="179"/>
                </a:lnTo>
                <a:close/>
                <a:moveTo>
                  <a:pt x="178" y="179"/>
                </a:moveTo>
                <a:cubicBezTo>
                  <a:pt x="154" y="179"/>
                  <a:pt x="154" y="179"/>
                  <a:pt x="154" y="179"/>
                </a:cubicBezTo>
                <a:cubicBezTo>
                  <a:pt x="154" y="127"/>
                  <a:pt x="154" y="127"/>
                  <a:pt x="154" y="127"/>
                </a:cubicBezTo>
                <a:cubicBezTo>
                  <a:pt x="178" y="127"/>
                  <a:pt x="178" y="127"/>
                  <a:pt x="178" y="127"/>
                </a:cubicBezTo>
                <a:lnTo>
                  <a:pt x="178" y="179"/>
                </a:lnTo>
                <a:close/>
                <a:moveTo>
                  <a:pt x="138" y="77"/>
                </a:moveTo>
                <a:cubicBezTo>
                  <a:pt x="156" y="59"/>
                  <a:pt x="179" y="50"/>
                  <a:pt x="204" y="50"/>
                </a:cubicBezTo>
                <a:cubicBezTo>
                  <a:pt x="229" y="50"/>
                  <a:pt x="252" y="59"/>
                  <a:pt x="270" y="77"/>
                </a:cubicBezTo>
                <a:cubicBezTo>
                  <a:pt x="297" y="104"/>
                  <a:pt x="304" y="145"/>
                  <a:pt x="290" y="179"/>
                </a:cubicBezTo>
                <a:cubicBezTo>
                  <a:pt x="270" y="179"/>
                  <a:pt x="270" y="179"/>
                  <a:pt x="270" y="179"/>
                </a:cubicBezTo>
                <a:cubicBezTo>
                  <a:pt x="270" y="132"/>
                  <a:pt x="270" y="132"/>
                  <a:pt x="270" y="132"/>
                </a:cubicBezTo>
                <a:cubicBezTo>
                  <a:pt x="231" y="132"/>
                  <a:pt x="231" y="132"/>
                  <a:pt x="231" y="132"/>
                </a:cubicBezTo>
                <a:cubicBezTo>
                  <a:pt x="231" y="83"/>
                  <a:pt x="231" y="83"/>
                  <a:pt x="231" y="83"/>
                </a:cubicBezTo>
                <a:cubicBezTo>
                  <a:pt x="178" y="83"/>
                  <a:pt x="178" y="83"/>
                  <a:pt x="178" y="83"/>
                </a:cubicBezTo>
                <a:cubicBezTo>
                  <a:pt x="178" y="112"/>
                  <a:pt x="178" y="112"/>
                  <a:pt x="178" y="112"/>
                </a:cubicBezTo>
                <a:cubicBezTo>
                  <a:pt x="139" y="112"/>
                  <a:pt x="139" y="112"/>
                  <a:pt x="139" y="112"/>
                </a:cubicBezTo>
                <a:cubicBezTo>
                  <a:pt x="139" y="179"/>
                  <a:pt x="139" y="179"/>
                  <a:pt x="139" y="179"/>
                </a:cubicBezTo>
                <a:cubicBezTo>
                  <a:pt x="118" y="179"/>
                  <a:pt x="118" y="179"/>
                  <a:pt x="118" y="179"/>
                </a:cubicBezTo>
                <a:cubicBezTo>
                  <a:pt x="104" y="145"/>
                  <a:pt x="111" y="104"/>
                  <a:pt x="138" y="77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 b="1">
              <a:solidFill>
                <a:srgbClr val="D04A0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EC08A94-99B5-0B23-A0CE-FBF6E212E9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470" y="1250993"/>
            <a:ext cx="6493925" cy="2319521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AB0C45D-5AD6-7E13-CA30-AFE218F697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470" y="3642211"/>
            <a:ext cx="6493925" cy="2463551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23" name="Google Shape;1607;p161">
            <a:extLst>
              <a:ext uri="{FF2B5EF4-FFF2-40B4-BE49-F238E27FC236}">
                <a16:creationId xmlns:a16="http://schemas.microsoft.com/office/drawing/2014/main" id="{9C61A03D-7BC6-3575-5127-B0A8317A4825}"/>
              </a:ext>
            </a:extLst>
          </p:cNvPr>
          <p:cNvSpPr/>
          <p:nvPr/>
        </p:nvSpPr>
        <p:spPr>
          <a:xfrm rot="-8021660">
            <a:off x="7501614" y="2396677"/>
            <a:ext cx="148955" cy="148955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Google Shape;1608;p161">
            <a:extLst>
              <a:ext uri="{FF2B5EF4-FFF2-40B4-BE49-F238E27FC236}">
                <a16:creationId xmlns:a16="http://schemas.microsoft.com/office/drawing/2014/main" id="{5BFE81C2-746F-01EE-4C06-9A277AE7D54B}"/>
              </a:ext>
            </a:extLst>
          </p:cNvPr>
          <p:cNvSpPr/>
          <p:nvPr/>
        </p:nvSpPr>
        <p:spPr>
          <a:xfrm rot="-8021660">
            <a:off x="7501614" y="3052289"/>
            <a:ext cx="148955" cy="148955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Google Shape;1609;p161">
            <a:extLst>
              <a:ext uri="{FF2B5EF4-FFF2-40B4-BE49-F238E27FC236}">
                <a16:creationId xmlns:a16="http://schemas.microsoft.com/office/drawing/2014/main" id="{E7459E23-B3F5-14D0-3227-26ED2BECEC22}"/>
              </a:ext>
            </a:extLst>
          </p:cNvPr>
          <p:cNvSpPr/>
          <p:nvPr/>
        </p:nvSpPr>
        <p:spPr>
          <a:xfrm rot="-8021660">
            <a:off x="7501614" y="3707902"/>
            <a:ext cx="148955" cy="148955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Google Shape;1689;p163">
            <a:extLst>
              <a:ext uri="{FF2B5EF4-FFF2-40B4-BE49-F238E27FC236}">
                <a16:creationId xmlns:a16="http://schemas.microsoft.com/office/drawing/2014/main" id="{704FD39D-F403-D0F0-BD70-059628F70088}"/>
              </a:ext>
            </a:extLst>
          </p:cNvPr>
          <p:cNvSpPr/>
          <p:nvPr/>
        </p:nvSpPr>
        <p:spPr>
          <a:xfrm>
            <a:off x="7845722" y="2972358"/>
            <a:ext cx="3876718" cy="4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sudden increase in </a:t>
            </a:r>
            <a:r>
              <a:rPr lang="en-US" sz="1000" b="1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marketed products is due to introduction of premarket stage only late 1900s and early 2000s. </a:t>
            </a:r>
            <a:endParaRPr sz="1000" b="1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Google Shape;1689;p163">
            <a:extLst>
              <a:ext uri="{FF2B5EF4-FFF2-40B4-BE49-F238E27FC236}">
                <a16:creationId xmlns:a16="http://schemas.microsoft.com/office/drawing/2014/main" id="{9F5D1400-5C02-4FD7-4186-78B9E569C6CD}"/>
              </a:ext>
            </a:extLst>
          </p:cNvPr>
          <p:cNvSpPr/>
          <p:nvPr/>
        </p:nvSpPr>
        <p:spPr>
          <a:xfrm>
            <a:off x="7845722" y="3644830"/>
            <a:ext cx="3876718" cy="4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sz="1000" b="1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pending and withdrawals </a:t>
            </a:r>
            <a:r>
              <a:rPr lang="en-US" sz="10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has been the </a:t>
            </a:r>
            <a:r>
              <a:rPr lang="en-US" sz="1000" b="1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lower side except from year 1970 to 1985s </a:t>
            </a:r>
            <a:endParaRPr sz="1000" b="1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Google Shape;1689;p163">
            <a:extLst>
              <a:ext uri="{FF2B5EF4-FFF2-40B4-BE49-F238E27FC236}">
                <a16:creationId xmlns:a16="http://schemas.microsoft.com/office/drawing/2014/main" id="{172A3C88-953F-C6C3-3599-FBCE00E8CC45}"/>
              </a:ext>
            </a:extLst>
          </p:cNvPr>
          <p:cNvSpPr/>
          <p:nvPr/>
        </p:nvSpPr>
        <p:spPr>
          <a:xfrm>
            <a:off x="7852215" y="2307644"/>
            <a:ext cx="3876718" cy="4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trend for </a:t>
            </a:r>
            <a:r>
              <a:rPr lang="en-US" sz="1000" b="1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marketed products </a:t>
            </a:r>
            <a:r>
              <a:rPr lang="en-US" sz="10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has increase and largely from later </a:t>
            </a:r>
            <a:r>
              <a:rPr lang="en-US" sz="1000" b="1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1990s and early 2000’s</a:t>
            </a:r>
            <a:r>
              <a:rPr lang="en-US" sz="10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The same has increase suddenly post 2000 </a:t>
            </a:r>
            <a:endParaRPr sz="1000" b="1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34224893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B10D4-8904-B198-B33F-1F5EEE81A9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1" y="124863"/>
            <a:ext cx="10995659" cy="107784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IN" dirty="0"/>
              <a:t>Dosage Form Analysis </a:t>
            </a:r>
            <a:endParaRPr lang="en-US" dirty="0"/>
          </a:p>
        </p:txBody>
      </p:sp>
      <p:grpSp>
        <p:nvGrpSpPr>
          <p:cNvPr id="4" name="Google Shape;5184;p203">
            <a:extLst>
              <a:ext uri="{FF2B5EF4-FFF2-40B4-BE49-F238E27FC236}">
                <a16:creationId xmlns:a16="http://schemas.microsoft.com/office/drawing/2014/main" id="{3952C9D2-213F-23C1-9B60-A53C7E7AE140}"/>
              </a:ext>
            </a:extLst>
          </p:cNvPr>
          <p:cNvGrpSpPr/>
          <p:nvPr/>
        </p:nvGrpSpPr>
        <p:grpSpPr>
          <a:xfrm>
            <a:off x="7397091" y="1814496"/>
            <a:ext cx="4399574" cy="3268251"/>
            <a:chOff x="5514699" y="3449905"/>
            <a:chExt cx="3354901" cy="1519220"/>
          </a:xfrm>
        </p:grpSpPr>
        <p:sp>
          <p:nvSpPr>
            <p:cNvPr id="6" name="Google Shape;5185;p203">
              <a:extLst>
                <a:ext uri="{FF2B5EF4-FFF2-40B4-BE49-F238E27FC236}">
                  <a16:creationId xmlns:a16="http://schemas.microsoft.com/office/drawing/2014/main" id="{63D5505E-097D-1F01-BF3E-69FF77FF7D1D}"/>
                </a:ext>
              </a:extLst>
            </p:cNvPr>
            <p:cNvSpPr/>
            <p:nvPr/>
          </p:nvSpPr>
          <p:spPr>
            <a:xfrm>
              <a:off x="5514699" y="3449905"/>
              <a:ext cx="2618588" cy="194870"/>
            </a:xfrm>
            <a:prstGeom prst="round1Rect">
              <a:avLst>
                <a:gd name="adj" fmla="val 30370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 b="0" i="0" u="none" strike="noStrike" cap="none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endParaRPr>
            </a:p>
          </p:txBody>
        </p:sp>
        <p:sp>
          <p:nvSpPr>
            <p:cNvPr id="7" name="Google Shape;5186;p203">
              <a:extLst>
                <a:ext uri="{FF2B5EF4-FFF2-40B4-BE49-F238E27FC236}">
                  <a16:creationId xmlns:a16="http://schemas.microsoft.com/office/drawing/2014/main" id="{1B6DAB18-5020-94EC-6CEA-C2E740E3E952}"/>
                </a:ext>
              </a:extLst>
            </p:cNvPr>
            <p:cNvSpPr/>
            <p:nvPr/>
          </p:nvSpPr>
          <p:spPr>
            <a:xfrm>
              <a:off x="5514700" y="3609225"/>
              <a:ext cx="3354900" cy="1359900"/>
            </a:xfrm>
            <a:prstGeom prst="round2DiagRect">
              <a:avLst>
                <a:gd name="adj1" fmla="val 3422"/>
                <a:gd name="adj2" fmla="val 0"/>
              </a:avLst>
            </a:prstGeom>
            <a:solidFill>
              <a:srgbClr val="FFFFFF"/>
            </a:solidFill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 b="0" i="0" u="none" strike="noStrike" cap="none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endParaRPr>
            </a:p>
          </p:txBody>
        </p:sp>
        <p:sp>
          <p:nvSpPr>
            <p:cNvPr id="8" name="Google Shape;5187;p203">
              <a:extLst>
                <a:ext uri="{FF2B5EF4-FFF2-40B4-BE49-F238E27FC236}">
                  <a16:creationId xmlns:a16="http://schemas.microsoft.com/office/drawing/2014/main" id="{4F140AF3-E51D-8BA8-3041-E9F5DF1C30B0}"/>
                </a:ext>
              </a:extLst>
            </p:cNvPr>
            <p:cNvSpPr txBox="1"/>
            <p:nvPr/>
          </p:nvSpPr>
          <p:spPr>
            <a:xfrm>
              <a:off x="5570900" y="3452925"/>
              <a:ext cx="2031000" cy="13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1" i="0" u="none" strike="noStrike" cap="none" dirty="0">
                  <a:solidFill>
                    <a:srgbClr val="FFFFFF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rPr>
                <a:t>Key Insights</a:t>
              </a:r>
              <a:endParaRPr sz="1200" b="1" i="0" u="none" strike="noStrike" cap="none" dirty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endParaRPr>
            </a:p>
          </p:txBody>
        </p:sp>
        <p:sp>
          <p:nvSpPr>
            <p:cNvPr id="9" name="Google Shape;5188;p203">
              <a:extLst>
                <a:ext uri="{FF2B5EF4-FFF2-40B4-BE49-F238E27FC236}">
                  <a16:creationId xmlns:a16="http://schemas.microsoft.com/office/drawing/2014/main" id="{97C4CFAA-5814-3572-633B-EB99A7ABC190}"/>
                </a:ext>
              </a:extLst>
            </p:cNvPr>
            <p:cNvSpPr txBox="1"/>
            <p:nvPr/>
          </p:nvSpPr>
          <p:spPr>
            <a:xfrm>
              <a:off x="5570900" y="3676875"/>
              <a:ext cx="3242100" cy="1244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101600" marR="0" lvl="0" indent="-635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Arial"/>
                <a:buNone/>
              </a:pPr>
              <a:endParaRPr sz="1000" b="0" i="0" u="none" strike="noStrike" cap="none" dirty="0">
                <a:solidFill>
                  <a:schemeClr val="dk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endParaRPr>
            </a:p>
            <a:p>
              <a:pPr marL="101600" marR="0" lvl="0" indent="-635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Arial"/>
                <a:buNone/>
              </a:pPr>
              <a:endParaRPr sz="1000" b="0" i="0" u="none" strike="noStrike" cap="none" dirty="0">
                <a:solidFill>
                  <a:schemeClr val="dk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endParaRPr>
            </a:p>
            <a:p>
              <a:pPr marL="101600" marR="0" lvl="0" indent="-635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Arial"/>
                <a:buNone/>
              </a:pPr>
              <a:endParaRPr sz="1000" b="0" i="0" u="none" strike="noStrike" cap="none" dirty="0">
                <a:solidFill>
                  <a:schemeClr val="dk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endParaRPr>
            </a:p>
          </p:txBody>
        </p:sp>
      </p:grpSp>
      <p:grpSp>
        <p:nvGrpSpPr>
          <p:cNvPr id="10" name="Google Shape;5197;p203">
            <a:extLst>
              <a:ext uri="{FF2B5EF4-FFF2-40B4-BE49-F238E27FC236}">
                <a16:creationId xmlns:a16="http://schemas.microsoft.com/office/drawing/2014/main" id="{05619EBD-13D3-94C6-7FF0-37C7A1A6292A}"/>
              </a:ext>
            </a:extLst>
          </p:cNvPr>
          <p:cNvGrpSpPr/>
          <p:nvPr/>
        </p:nvGrpSpPr>
        <p:grpSpPr>
          <a:xfrm>
            <a:off x="463066" y="783771"/>
            <a:ext cx="6654242" cy="5377543"/>
            <a:chOff x="274324" y="1507775"/>
            <a:chExt cx="5074201" cy="3310200"/>
          </a:xfrm>
        </p:grpSpPr>
        <p:sp>
          <p:nvSpPr>
            <p:cNvPr id="11" name="Google Shape;5198;p203">
              <a:extLst>
                <a:ext uri="{FF2B5EF4-FFF2-40B4-BE49-F238E27FC236}">
                  <a16:creationId xmlns:a16="http://schemas.microsoft.com/office/drawing/2014/main" id="{55BFE429-E856-97BA-993C-510F3A5CB618}"/>
                </a:ext>
              </a:extLst>
            </p:cNvPr>
            <p:cNvSpPr/>
            <p:nvPr/>
          </p:nvSpPr>
          <p:spPr>
            <a:xfrm>
              <a:off x="274324" y="1507775"/>
              <a:ext cx="4179187" cy="274200"/>
            </a:xfrm>
            <a:prstGeom prst="round1Rect">
              <a:avLst>
                <a:gd name="adj" fmla="val 30370"/>
              </a:avLst>
            </a:pr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 b="0" i="0" u="none" strike="noStrike" cap="none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endParaRPr>
            </a:p>
          </p:txBody>
        </p:sp>
        <p:sp>
          <p:nvSpPr>
            <p:cNvPr id="12" name="Google Shape;5199;p203">
              <a:extLst>
                <a:ext uri="{FF2B5EF4-FFF2-40B4-BE49-F238E27FC236}">
                  <a16:creationId xmlns:a16="http://schemas.microsoft.com/office/drawing/2014/main" id="{BCA0C94F-6984-1DBC-5D6A-76847F891962}"/>
                </a:ext>
              </a:extLst>
            </p:cNvPr>
            <p:cNvSpPr/>
            <p:nvPr/>
          </p:nvSpPr>
          <p:spPr>
            <a:xfrm>
              <a:off x="274325" y="1723475"/>
              <a:ext cx="5074200" cy="3094500"/>
            </a:xfrm>
            <a:prstGeom prst="round2DiagRect">
              <a:avLst>
                <a:gd name="adj1" fmla="val 1979"/>
                <a:gd name="adj2" fmla="val 0"/>
              </a:avLst>
            </a:prstGeom>
            <a:solidFill>
              <a:srgbClr val="FFFFFF"/>
            </a:solidFill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 b="0" i="0" u="none" strike="noStrike" cap="none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endParaRPr>
            </a:p>
          </p:txBody>
        </p:sp>
        <p:sp>
          <p:nvSpPr>
            <p:cNvPr id="13" name="Google Shape;5200;p203">
              <a:extLst>
                <a:ext uri="{FF2B5EF4-FFF2-40B4-BE49-F238E27FC236}">
                  <a16:creationId xmlns:a16="http://schemas.microsoft.com/office/drawing/2014/main" id="{BEA451B6-D683-525F-CEE8-BBAC7E149BEB}"/>
                </a:ext>
              </a:extLst>
            </p:cNvPr>
            <p:cNvSpPr txBox="1"/>
            <p:nvPr/>
          </p:nvSpPr>
          <p:spPr>
            <a:xfrm>
              <a:off x="334873" y="1507775"/>
              <a:ext cx="2690881" cy="21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1" i="0" u="none" strike="noStrike" cap="none" dirty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rPr>
                <a:t>Distribution of Drug Approval by Dosage Form</a:t>
              </a:r>
              <a:endParaRPr sz="1200" b="1" i="0" u="none" strike="noStrike" cap="none" dirty="0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endParaRPr>
            </a:p>
          </p:txBody>
        </p:sp>
      </p:grpSp>
      <p:cxnSp>
        <p:nvCxnSpPr>
          <p:cNvPr id="14" name="Google Shape;5203;p203">
            <a:extLst>
              <a:ext uri="{FF2B5EF4-FFF2-40B4-BE49-F238E27FC236}">
                <a16:creationId xmlns:a16="http://schemas.microsoft.com/office/drawing/2014/main" id="{F05FCBCD-D3EB-2DA5-E0E9-32325E6A02B1}"/>
              </a:ext>
            </a:extLst>
          </p:cNvPr>
          <p:cNvCxnSpPr/>
          <p:nvPr/>
        </p:nvCxnSpPr>
        <p:spPr>
          <a:xfrm>
            <a:off x="7226268" y="999869"/>
            <a:ext cx="0" cy="4760771"/>
          </a:xfrm>
          <a:prstGeom prst="straightConnector1">
            <a:avLst/>
          </a:prstGeom>
          <a:noFill/>
          <a:ln w="9525" cap="flat" cmpd="sng">
            <a:solidFill>
              <a:srgbClr val="7D7D7D"/>
            </a:solidFill>
            <a:prstDash val="dot"/>
            <a:round/>
            <a:headEnd type="none" w="sm" len="sm"/>
            <a:tailEnd type="none" w="sm" len="sm"/>
          </a:ln>
        </p:spPr>
      </p:cxnSp>
      <p:sp>
        <p:nvSpPr>
          <p:cNvPr id="15" name="Google Shape;5202;p203">
            <a:extLst>
              <a:ext uri="{FF2B5EF4-FFF2-40B4-BE49-F238E27FC236}">
                <a16:creationId xmlns:a16="http://schemas.microsoft.com/office/drawing/2014/main" id="{C5B20EAE-9561-41BA-14E3-D2F8981AD559}"/>
              </a:ext>
            </a:extLst>
          </p:cNvPr>
          <p:cNvSpPr/>
          <p:nvPr/>
        </p:nvSpPr>
        <p:spPr>
          <a:xfrm>
            <a:off x="11410666" y="4647826"/>
            <a:ext cx="311774" cy="370706"/>
          </a:xfrm>
          <a:custGeom>
            <a:avLst/>
            <a:gdLst/>
            <a:ahLst/>
            <a:cxnLst/>
            <a:rect l="l" t="t" r="r" b="b"/>
            <a:pathLst>
              <a:path w="576" h="576" extrusionOk="0">
                <a:moveTo>
                  <a:pt x="0" y="0"/>
                </a:moveTo>
                <a:cubicBezTo>
                  <a:pt x="0" y="576"/>
                  <a:pt x="0" y="576"/>
                  <a:pt x="0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0"/>
                  <a:pt x="576" y="0"/>
                  <a:pt x="576" y="0"/>
                </a:cubicBezTo>
                <a:lnTo>
                  <a:pt x="0" y="0"/>
                </a:lnTo>
                <a:close/>
                <a:moveTo>
                  <a:pt x="551" y="551"/>
                </a:moveTo>
                <a:cubicBezTo>
                  <a:pt x="25" y="551"/>
                  <a:pt x="25" y="551"/>
                  <a:pt x="25" y="551"/>
                </a:cubicBezTo>
                <a:cubicBezTo>
                  <a:pt x="25" y="25"/>
                  <a:pt x="25" y="25"/>
                  <a:pt x="25" y="25"/>
                </a:cubicBezTo>
                <a:cubicBezTo>
                  <a:pt x="551" y="25"/>
                  <a:pt x="551" y="25"/>
                  <a:pt x="551" y="25"/>
                </a:cubicBezTo>
                <a:lnTo>
                  <a:pt x="551" y="551"/>
                </a:lnTo>
                <a:close/>
                <a:moveTo>
                  <a:pt x="130" y="215"/>
                </a:moveTo>
                <a:cubicBezTo>
                  <a:pt x="155" y="215"/>
                  <a:pt x="176" y="194"/>
                  <a:pt x="176" y="169"/>
                </a:cubicBezTo>
                <a:cubicBezTo>
                  <a:pt x="176" y="144"/>
                  <a:pt x="155" y="124"/>
                  <a:pt x="130" y="124"/>
                </a:cubicBezTo>
                <a:cubicBezTo>
                  <a:pt x="105" y="124"/>
                  <a:pt x="85" y="144"/>
                  <a:pt x="85" y="169"/>
                </a:cubicBezTo>
                <a:cubicBezTo>
                  <a:pt x="85" y="194"/>
                  <a:pt x="105" y="215"/>
                  <a:pt x="130" y="215"/>
                </a:cubicBezTo>
                <a:close/>
                <a:moveTo>
                  <a:pt x="130" y="148"/>
                </a:moveTo>
                <a:cubicBezTo>
                  <a:pt x="142" y="148"/>
                  <a:pt x="151" y="158"/>
                  <a:pt x="151" y="169"/>
                </a:cubicBezTo>
                <a:cubicBezTo>
                  <a:pt x="151" y="181"/>
                  <a:pt x="142" y="190"/>
                  <a:pt x="130" y="190"/>
                </a:cubicBezTo>
                <a:cubicBezTo>
                  <a:pt x="119" y="190"/>
                  <a:pt x="109" y="181"/>
                  <a:pt x="109" y="169"/>
                </a:cubicBezTo>
                <a:cubicBezTo>
                  <a:pt x="109" y="158"/>
                  <a:pt x="119" y="148"/>
                  <a:pt x="130" y="148"/>
                </a:cubicBezTo>
                <a:close/>
                <a:moveTo>
                  <a:pt x="494" y="182"/>
                </a:moveTo>
                <a:cubicBezTo>
                  <a:pt x="217" y="182"/>
                  <a:pt x="217" y="182"/>
                  <a:pt x="217" y="182"/>
                </a:cubicBezTo>
                <a:cubicBezTo>
                  <a:pt x="217" y="157"/>
                  <a:pt x="217" y="157"/>
                  <a:pt x="217" y="157"/>
                </a:cubicBezTo>
                <a:cubicBezTo>
                  <a:pt x="494" y="157"/>
                  <a:pt x="494" y="157"/>
                  <a:pt x="494" y="157"/>
                </a:cubicBezTo>
                <a:lnTo>
                  <a:pt x="494" y="182"/>
                </a:lnTo>
                <a:close/>
                <a:moveTo>
                  <a:pt x="130" y="358"/>
                </a:moveTo>
                <a:cubicBezTo>
                  <a:pt x="155" y="358"/>
                  <a:pt x="176" y="337"/>
                  <a:pt x="176" y="312"/>
                </a:cubicBezTo>
                <a:cubicBezTo>
                  <a:pt x="176" y="287"/>
                  <a:pt x="155" y="267"/>
                  <a:pt x="130" y="267"/>
                </a:cubicBezTo>
                <a:cubicBezTo>
                  <a:pt x="105" y="267"/>
                  <a:pt x="85" y="287"/>
                  <a:pt x="85" y="312"/>
                </a:cubicBezTo>
                <a:cubicBezTo>
                  <a:pt x="85" y="337"/>
                  <a:pt x="105" y="358"/>
                  <a:pt x="130" y="358"/>
                </a:cubicBezTo>
                <a:close/>
                <a:moveTo>
                  <a:pt x="130" y="291"/>
                </a:moveTo>
                <a:cubicBezTo>
                  <a:pt x="142" y="291"/>
                  <a:pt x="151" y="301"/>
                  <a:pt x="151" y="312"/>
                </a:cubicBezTo>
                <a:cubicBezTo>
                  <a:pt x="151" y="324"/>
                  <a:pt x="142" y="333"/>
                  <a:pt x="130" y="333"/>
                </a:cubicBezTo>
                <a:cubicBezTo>
                  <a:pt x="119" y="333"/>
                  <a:pt x="109" y="324"/>
                  <a:pt x="109" y="312"/>
                </a:cubicBezTo>
                <a:cubicBezTo>
                  <a:pt x="109" y="301"/>
                  <a:pt x="119" y="291"/>
                  <a:pt x="130" y="291"/>
                </a:cubicBezTo>
                <a:close/>
                <a:moveTo>
                  <a:pt x="494" y="325"/>
                </a:moveTo>
                <a:cubicBezTo>
                  <a:pt x="217" y="325"/>
                  <a:pt x="217" y="325"/>
                  <a:pt x="217" y="325"/>
                </a:cubicBezTo>
                <a:cubicBezTo>
                  <a:pt x="217" y="300"/>
                  <a:pt x="217" y="300"/>
                  <a:pt x="217" y="300"/>
                </a:cubicBezTo>
                <a:cubicBezTo>
                  <a:pt x="494" y="300"/>
                  <a:pt x="494" y="300"/>
                  <a:pt x="494" y="300"/>
                </a:cubicBezTo>
                <a:lnTo>
                  <a:pt x="494" y="325"/>
                </a:lnTo>
                <a:close/>
                <a:moveTo>
                  <a:pt x="130" y="501"/>
                </a:moveTo>
                <a:cubicBezTo>
                  <a:pt x="155" y="501"/>
                  <a:pt x="176" y="480"/>
                  <a:pt x="176" y="455"/>
                </a:cubicBezTo>
                <a:cubicBezTo>
                  <a:pt x="176" y="430"/>
                  <a:pt x="155" y="410"/>
                  <a:pt x="130" y="410"/>
                </a:cubicBezTo>
                <a:cubicBezTo>
                  <a:pt x="105" y="410"/>
                  <a:pt x="85" y="430"/>
                  <a:pt x="85" y="455"/>
                </a:cubicBezTo>
                <a:cubicBezTo>
                  <a:pt x="85" y="480"/>
                  <a:pt x="105" y="501"/>
                  <a:pt x="130" y="501"/>
                </a:cubicBezTo>
                <a:close/>
                <a:moveTo>
                  <a:pt x="130" y="434"/>
                </a:moveTo>
                <a:cubicBezTo>
                  <a:pt x="142" y="434"/>
                  <a:pt x="151" y="444"/>
                  <a:pt x="151" y="455"/>
                </a:cubicBezTo>
                <a:cubicBezTo>
                  <a:pt x="151" y="467"/>
                  <a:pt x="142" y="476"/>
                  <a:pt x="130" y="476"/>
                </a:cubicBezTo>
                <a:cubicBezTo>
                  <a:pt x="119" y="476"/>
                  <a:pt x="109" y="467"/>
                  <a:pt x="109" y="455"/>
                </a:cubicBezTo>
                <a:cubicBezTo>
                  <a:pt x="109" y="444"/>
                  <a:pt x="119" y="434"/>
                  <a:pt x="130" y="434"/>
                </a:cubicBezTo>
                <a:close/>
                <a:moveTo>
                  <a:pt x="494" y="468"/>
                </a:moveTo>
                <a:cubicBezTo>
                  <a:pt x="217" y="468"/>
                  <a:pt x="217" y="468"/>
                  <a:pt x="217" y="468"/>
                </a:cubicBezTo>
                <a:cubicBezTo>
                  <a:pt x="217" y="443"/>
                  <a:pt x="217" y="443"/>
                  <a:pt x="217" y="443"/>
                </a:cubicBezTo>
                <a:cubicBezTo>
                  <a:pt x="494" y="443"/>
                  <a:pt x="494" y="443"/>
                  <a:pt x="494" y="443"/>
                </a:cubicBezTo>
                <a:lnTo>
                  <a:pt x="494" y="46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 i="0" u="none" strike="noStrike" cap="none">
              <a:solidFill>
                <a:srgbClr val="D04A02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sp>
        <p:nvSpPr>
          <p:cNvPr id="16" name="Google Shape;1677;p163">
            <a:extLst>
              <a:ext uri="{FF2B5EF4-FFF2-40B4-BE49-F238E27FC236}">
                <a16:creationId xmlns:a16="http://schemas.microsoft.com/office/drawing/2014/main" id="{BB1D4AFA-4642-5096-36AF-CAB3D23CAE3A}"/>
              </a:ext>
            </a:extLst>
          </p:cNvPr>
          <p:cNvSpPr/>
          <p:nvPr/>
        </p:nvSpPr>
        <p:spPr>
          <a:xfrm>
            <a:off x="6628845" y="5667347"/>
            <a:ext cx="407550" cy="438415"/>
          </a:xfrm>
          <a:custGeom>
            <a:avLst/>
            <a:gdLst/>
            <a:ahLst/>
            <a:cxnLst/>
            <a:rect l="l" t="t" r="r" b="b"/>
            <a:pathLst>
              <a:path w="347" h="346" extrusionOk="0">
                <a:moveTo>
                  <a:pt x="0" y="0"/>
                </a:moveTo>
                <a:cubicBezTo>
                  <a:pt x="0" y="346"/>
                  <a:pt x="0" y="346"/>
                  <a:pt x="0" y="346"/>
                </a:cubicBezTo>
                <a:cubicBezTo>
                  <a:pt x="347" y="346"/>
                  <a:pt x="347" y="346"/>
                  <a:pt x="347" y="346"/>
                </a:cubicBezTo>
                <a:cubicBezTo>
                  <a:pt x="347" y="0"/>
                  <a:pt x="347" y="0"/>
                  <a:pt x="347" y="0"/>
                </a:cubicBezTo>
                <a:lnTo>
                  <a:pt x="0" y="0"/>
                </a:lnTo>
                <a:close/>
                <a:moveTo>
                  <a:pt x="332" y="332"/>
                </a:moveTo>
                <a:cubicBezTo>
                  <a:pt x="15" y="332"/>
                  <a:pt x="15" y="332"/>
                  <a:pt x="15" y="332"/>
                </a:cubicBezTo>
                <a:cubicBezTo>
                  <a:pt x="15" y="15"/>
                  <a:pt x="15" y="15"/>
                  <a:pt x="15" y="15"/>
                </a:cubicBezTo>
                <a:cubicBezTo>
                  <a:pt x="332" y="15"/>
                  <a:pt x="332" y="15"/>
                  <a:pt x="332" y="15"/>
                </a:cubicBezTo>
                <a:lnTo>
                  <a:pt x="332" y="332"/>
                </a:lnTo>
                <a:close/>
                <a:moveTo>
                  <a:pt x="48" y="309"/>
                </a:moveTo>
                <a:cubicBezTo>
                  <a:pt x="133" y="224"/>
                  <a:pt x="133" y="224"/>
                  <a:pt x="133" y="224"/>
                </a:cubicBezTo>
                <a:cubicBezTo>
                  <a:pt x="153" y="241"/>
                  <a:pt x="178" y="250"/>
                  <a:pt x="204" y="250"/>
                </a:cubicBezTo>
                <a:cubicBezTo>
                  <a:pt x="233" y="250"/>
                  <a:pt x="260" y="239"/>
                  <a:pt x="280" y="219"/>
                </a:cubicBezTo>
                <a:cubicBezTo>
                  <a:pt x="322" y="177"/>
                  <a:pt x="322" y="109"/>
                  <a:pt x="280" y="67"/>
                </a:cubicBezTo>
                <a:cubicBezTo>
                  <a:pt x="260" y="46"/>
                  <a:pt x="233" y="35"/>
                  <a:pt x="204" y="35"/>
                </a:cubicBezTo>
                <a:cubicBezTo>
                  <a:pt x="175" y="35"/>
                  <a:pt x="148" y="46"/>
                  <a:pt x="128" y="67"/>
                </a:cubicBezTo>
                <a:cubicBezTo>
                  <a:pt x="88" y="107"/>
                  <a:pt x="86" y="171"/>
                  <a:pt x="123" y="214"/>
                </a:cubicBezTo>
                <a:cubicBezTo>
                  <a:pt x="37" y="299"/>
                  <a:pt x="37" y="299"/>
                  <a:pt x="37" y="299"/>
                </a:cubicBezTo>
                <a:lnTo>
                  <a:pt x="48" y="309"/>
                </a:lnTo>
                <a:close/>
                <a:moveTo>
                  <a:pt x="270" y="208"/>
                </a:moveTo>
                <a:cubicBezTo>
                  <a:pt x="252" y="226"/>
                  <a:pt x="229" y="236"/>
                  <a:pt x="204" y="236"/>
                </a:cubicBezTo>
                <a:cubicBezTo>
                  <a:pt x="179" y="236"/>
                  <a:pt x="156" y="226"/>
                  <a:pt x="138" y="208"/>
                </a:cubicBezTo>
                <a:cubicBezTo>
                  <a:pt x="134" y="204"/>
                  <a:pt x="129" y="199"/>
                  <a:pt x="126" y="193"/>
                </a:cubicBezTo>
                <a:cubicBezTo>
                  <a:pt x="139" y="193"/>
                  <a:pt x="139" y="193"/>
                  <a:pt x="139" y="193"/>
                </a:cubicBezTo>
                <a:cubicBezTo>
                  <a:pt x="178" y="193"/>
                  <a:pt x="178" y="193"/>
                  <a:pt x="178" y="193"/>
                </a:cubicBezTo>
                <a:cubicBezTo>
                  <a:pt x="193" y="193"/>
                  <a:pt x="193" y="193"/>
                  <a:pt x="193" y="193"/>
                </a:cubicBezTo>
                <a:cubicBezTo>
                  <a:pt x="217" y="193"/>
                  <a:pt x="217" y="193"/>
                  <a:pt x="217" y="193"/>
                </a:cubicBezTo>
                <a:cubicBezTo>
                  <a:pt x="231" y="193"/>
                  <a:pt x="231" y="193"/>
                  <a:pt x="231" y="193"/>
                </a:cubicBezTo>
                <a:cubicBezTo>
                  <a:pt x="270" y="193"/>
                  <a:pt x="270" y="193"/>
                  <a:pt x="270" y="193"/>
                </a:cubicBezTo>
                <a:cubicBezTo>
                  <a:pt x="282" y="193"/>
                  <a:pt x="282" y="193"/>
                  <a:pt x="282" y="193"/>
                </a:cubicBezTo>
                <a:cubicBezTo>
                  <a:pt x="278" y="199"/>
                  <a:pt x="274" y="204"/>
                  <a:pt x="270" y="208"/>
                </a:cubicBezTo>
                <a:close/>
                <a:moveTo>
                  <a:pt x="193" y="112"/>
                </a:moveTo>
                <a:cubicBezTo>
                  <a:pt x="193" y="97"/>
                  <a:pt x="193" y="97"/>
                  <a:pt x="193" y="97"/>
                </a:cubicBezTo>
                <a:cubicBezTo>
                  <a:pt x="217" y="97"/>
                  <a:pt x="217" y="97"/>
                  <a:pt x="217" y="97"/>
                </a:cubicBezTo>
                <a:cubicBezTo>
                  <a:pt x="217" y="132"/>
                  <a:pt x="217" y="132"/>
                  <a:pt x="217" y="132"/>
                </a:cubicBezTo>
                <a:cubicBezTo>
                  <a:pt x="217" y="179"/>
                  <a:pt x="217" y="179"/>
                  <a:pt x="217" y="179"/>
                </a:cubicBezTo>
                <a:cubicBezTo>
                  <a:pt x="193" y="179"/>
                  <a:pt x="193" y="179"/>
                  <a:pt x="193" y="179"/>
                </a:cubicBezTo>
                <a:lnTo>
                  <a:pt x="193" y="112"/>
                </a:lnTo>
                <a:close/>
                <a:moveTo>
                  <a:pt x="255" y="179"/>
                </a:moveTo>
                <a:cubicBezTo>
                  <a:pt x="231" y="179"/>
                  <a:pt x="231" y="179"/>
                  <a:pt x="231" y="179"/>
                </a:cubicBezTo>
                <a:cubicBezTo>
                  <a:pt x="231" y="147"/>
                  <a:pt x="231" y="147"/>
                  <a:pt x="231" y="147"/>
                </a:cubicBezTo>
                <a:cubicBezTo>
                  <a:pt x="255" y="147"/>
                  <a:pt x="255" y="147"/>
                  <a:pt x="255" y="147"/>
                </a:cubicBezTo>
                <a:lnTo>
                  <a:pt x="255" y="179"/>
                </a:lnTo>
                <a:close/>
                <a:moveTo>
                  <a:pt x="178" y="179"/>
                </a:moveTo>
                <a:cubicBezTo>
                  <a:pt x="154" y="179"/>
                  <a:pt x="154" y="179"/>
                  <a:pt x="154" y="179"/>
                </a:cubicBezTo>
                <a:cubicBezTo>
                  <a:pt x="154" y="127"/>
                  <a:pt x="154" y="127"/>
                  <a:pt x="154" y="127"/>
                </a:cubicBezTo>
                <a:cubicBezTo>
                  <a:pt x="178" y="127"/>
                  <a:pt x="178" y="127"/>
                  <a:pt x="178" y="127"/>
                </a:cubicBezTo>
                <a:lnTo>
                  <a:pt x="178" y="179"/>
                </a:lnTo>
                <a:close/>
                <a:moveTo>
                  <a:pt x="138" y="77"/>
                </a:moveTo>
                <a:cubicBezTo>
                  <a:pt x="156" y="59"/>
                  <a:pt x="179" y="50"/>
                  <a:pt x="204" y="50"/>
                </a:cubicBezTo>
                <a:cubicBezTo>
                  <a:pt x="229" y="50"/>
                  <a:pt x="252" y="59"/>
                  <a:pt x="270" y="77"/>
                </a:cubicBezTo>
                <a:cubicBezTo>
                  <a:pt x="297" y="104"/>
                  <a:pt x="304" y="145"/>
                  <a:pt x="290" y="179"/>
                </a:cubicBezTo>
                <a:cubicBezTo>
                  <a:pt x="270" y="179"/>
                  <a:pt x="270" y="179"/>
                  <a:pt x="270" y="179"/>
                </a:cubicBezTo>
                <a:cubicBezTo>
                  <a:pt x="270" y="132"/>
                  <a:pt x="270" y="132"/>
                  <a:pt x="270" y="132"/>
                </a:cubicBezTo>
                <a:cubicBezTo>
                  <a:pt x="231" y="132"/>
                  <a:pt x="231" y="132"/>
                  <a:pt x="231" y="132"/>
                </a:cubicBezTo>
                <a:cubicBezTo>
                  <a:pt x="231" y="83"/>
                  <a:pt x="231" y="83"/>
                  <a:pt x="231" y="83"/>
                </a:cubicBezTo>
                <a:cubicBezTo>
                  <a:pt x="178" y="83"/>
                  <a:pt x="178" y="83"/>
                  <a:pt x="178" y="83"/>
                </a:cubicBezTo>
                <a:cubicBezTo>
                  <a:pt x="178" y="112"/>
                  <a:pt x="178" y="112"/>
                  <a:pt x="178" y="112"/>
                </a:cubicBezTo>
                <a:cubicBezTo>
                  <a:pt x="139" y="112"/>
                  <a:pt x="139" y="112"/>
                  <a:pt x="139" y="112"/>
                </a:cubicBezTo>
                <a:cubicBezTo>
                  <a:pt x="139" y="179"/>
                  <a:pt x="139" y="179"/>
                  <a:pt x="139" y="179"/>
                </a:cubicBezTo>
                <a:cubicBezTo>
                  <a:pt x="118" y="179"/>
                  <a:pt x="118" y="179"/>
                  <a:pt x="118" y="179"/>
                </a:cubicBezTo>
                <a:cubicBezTo>
                  <a:pt x="104" y="145"/>
                  <a:pt x="111" y="104"/>
                  <a:pt x="138" y="77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 b="1">
              <a:solidFill>
                <a:srgbClr val="D04A0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F4396D8-9488-451F-C8FB-152D4B8AC1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539" y="1229219"/>
            <a:ext cx="6503906" cy="294001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91E0659-27BA-C49D-5C68-DA750B6095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539" y="4195736"/>
            <a:ext cx="6503906" cy="1900265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23" name="Google Shape;1607;p161">
            <a:extLst>
              <a:ext uri="{FF2B5EF4-FFF2-40B4-BE49-F238E27FC236}">
                <a16:creationId xmlns:a16="http://schemas.microsoft.com/office/drawing/2014/main" id="{F5C8F7AC-DAB9-61E6-7486-4900A9DFF888}"/>
              </a:ext>
            </a:extLst>
          </p:cNvPr>
          <p:cNvSpPr/>
          <p:nvPr/>
        </p:nvSpPr>
        <p:spPr>
          <a:xfrm rot="-8021660">
            <a:off x="7501614" y="2396677"/>
            <a:ext cx="148955" cy="148955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Google Shape;1608;p161">
            <a:extLst>
              <a:ext uri="{FF2B5EF4-FFF2-40B4-BE49-F238E27FC236}">
                <a16:creationId xmlns:a16="http://schemas.microsoft.com/office/drawing/2014/main" id="{3EFAAF4E-6481-062E-B040-F941C7037F2C}"/>
              </a:ext>
            </a:extLst>
          </p:cNvPr>
          <p:cNvSpPr/>
          <p:nvPr/>
        </p:nvSpPr>
        <p:spPr>
          <a:xfrm rot="-8021660">
            <a:off x="7501614" y="3052289"/>
            <a:ext cx="148955" cy="148955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Google Shape;1609;p161">
            <a:extLst>
              <a:ext uri="{FF2B5EF4-FFF2-40B4-BE49-F238E27FC236}">
                <a16:creationId xmlns:a16="http://schemas.microsoft.com/office/drawing/2014/main" id="{971F920A-1C15-98D4-441B-B9EB85684F20}"/>
              </a:ext>
            </a:extLst>
          </p:cNvPr>
          <p:cNvSpPr/>
          <p:nvPr/>
        </p:nvSpPr>
        <p:spPr>
          <a:xfrm rot="-8021660">
            <a:off x="7501614" y="3707902"/>
            <a:ext cx="148955" cy="148955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Google Shape;1689;p163">
            <a:extLst>
              <a:ext uri="{FF2B5EF4-FFF2-40B4-BE49-F238E27FC236}">
                <a16:creationId xmlns:a16="http://schemas.microsoft.com/office/drawing/2014/main" id="{25127CAB-E987-D0E0-2B60-B740E9237E92}"/>
              </a:ext>
            </a:extLst>
          </p:cNvPr>
          <p:cNvSpPr/>
          <p:nvPr/>
        </p:nvSpPr>
        <p:spPr>
          <a:xfrm>
            <a:off x="7845722" y="2972358"/>
            <a:ext cx="3876718" cy="4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However the </a:t>
            </a:r>
            <a:r>
              <a:rPr lang="en-US" sz="1000" b="1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larger number of approvals </a:t>
            </a:r>
            <a:r>
              <a:rPr lang="en-US" sz="10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are for </a:t>
            </a:r>
            <a:r>
              <a:rPr lang="en-US" sz="1000" b="1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Capsule Oral </a:t>
            </a:r>
            <a:r>
              <a:rPr lang="en-US" sz="10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going up to 70 over the years</a:t>
            </a:r>
            <a:r>
              <a:rPr lang="en-US" sz="1000" b="1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endParaRPr sz="1000" b="1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Google Shape;1689;p163">
            <a:extLst>
              <a:ext uri="{FF2B5EF4-FFF2-40B4-BE49-F238E27FC236}">
                <a16:creationId xmlns:a16="http://schemas.microsoft.com/office/drawing/2014/main" id="{4CF9BE88-FE41-49C8-C9A4-7C1A44C3A456}"/>
              </a:ext>
            </a:extLst>
          </p:cNvPr>
          <p:cNvSpPr/>
          <p:nvPr/>
        </p:nvSpPr>
        <p:spPr>
          <a:xfrm>
            <a:off x="7845722" y="3641946"/>
            <a:ext cx="3876718" cy="4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sz="1000" b="1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trend for overall approvals is consistent </a:t>
            </a:r>
            <a:r>
              <a:rPr lang="en-US" sz="10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 the dosage form also</a:t>
            </a:r>
            <a:endParaRPr sz="1000" b="1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Google Shape;1689;p163">
            <a:extLst>
              <a:ext uri="{FF2B5EF4-FFF2-40B4-BE49-F238E27FC236}">
                <a16:creationId xmlns:a16="http://schemas.microsoft.com/office/drawing/2014/main" id="{C474DAE5-601F-9D87-C58E-FB3CE8D97BE9}"/>
              </a:ext>
            </a:extLst>
          </p:cNvPr>
          <p:cNvSpPr/>
          <p:nvPr/>
        </p:nvSpPr>
        <p:spPr>
          <a:xfrm>
            <a:off x="7852215" y="2307644"/>
            <a:ext cx="3876718" cy="4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sz="1000" b="1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 three dosage forms</a:t>
            </a:r>
            <a:r>
              <a:rPr lang="en-US" sz="10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has been tablet – oral, Injectable-injections &amp; Capsule –Orals respectively</a:t>
            </a:r>
            <a:endParaRPr sz="1000" b="1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6967034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B10D4-8904-B198-B33F-1F5EEE81A9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1" y="124863"/>
            <a:ext cx="10995659" cy="107784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IN" dirty="0"/>
              <a:t>Therapeutic Classes Analysis</a:t>
            </a:r>
          </a:p>
        </p:txBody>
      </p:sp>
      <p:grpSp>
        <p:nvGrpSpPr>
          <p:cNvPr id="4" name="Google Shape;5184;p203">
            <a:extLst>
              <a:ext uri="{FF2B5EF4-FFF2-40B4-BE49-F238E27FC236}">
                <a16:creationId xmlns:a16="http://schemas.microsoft.com/office/drawing/2014/main" id="{05E85F78-44E1-2D2C-964E-EF0E3791834B}"/>
              </a:ext>
            </a:extLst>
          </p:cNvPr>
          <p:cNvGrpSpPr/>
          <p:nvPr/>
        </p:nvGrpSpPr>
        <p:grpSpPr>
          <a:xfrm>
            <a:off x="7397091" y="1814496"/>
            <a:ext cx="4399574" cy="3268251"/>
            <a:chOff x="5514699" y="3449905"/>
            <a:chExt cx="3354901" cy="1519220"/>
          </a:xfrm>
        </p:grpSpPr>
        <p:sp>
          <p:nvSpPr>
            <p:cNvPr id="6" name="Google Shape;5185;p203">
              <a:extLst>
                <a:ext uri="{FF2B5EF4-FFF2-40B4-BE49-F238E27FC236}">
                  <a16:creationId xmlns:a16="http://schemas.microsoft.com/office/drawing/2014/main" id="{CF0FE07E-13C1-8C73-4E4A-DFBB67FF245E}"/>
                </a:ext>
              </a:extLst>
            </p:cNvPr>
            <p:cNvSpPr/>
            <p:nvPr/>
          </p:nvSpPr>
          <p:spPr>
            <a:xfrm>
              <a:off x="5514699" y="3449905"/>
              <a:ext cx="2618588" cy="194870"/>
            </a:xfrm>
            <a:prstGeom prst="round1Rect">
              <a:avLst>
                <a:gd name="adj" fmla="val 30370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 b="0" i="0" u="none" strike="noStrike" cap="none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endParaRPr>
            </a:p>
          </p:txBody>
        </p:sp>
        <p:sp>
          <p:nvSpPr>
            <p:cNvPr id="7" name="Google Shape;5186;p203">
              <a:extLst>
                <a:ext uri="{FF2B5EF4-FFF2-40B4-BE49-F238E27FC236}">
                  <a16:creationId xmlns:a16="http://schemas.microsoft.com/office/drawing/2014/main" id="{49CA7B91-E9F9-E6A6-D530-C72AE9BAD34D}"/>
                </a:ext>
              </a:extLst>
            </p:cNvPr>
            <p:cNvSpPr/>
            <p:nvPr/>
          </p:nvSpPr>
          <p:spPr>
            <a:xfrm>
              <a:off x="5514700" y="3609225"/>
              <a:ext cx="3354900" cy="1359900"/>
            </a:xfrm>
            <a:prstGeom prst="round2DiagRect">
              <a:avLst>
                <a:gd name="adj1" fmla="val 3422"/>
                <a:gd name="adj2" fmla="val 0"/>
              </a:avLst>
            </a:prstGeom>
            <a:solidFill>
              <a:srgbClr val="FFFFFF"/>
            </a:solidFill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 b="0" i="0" u="none" strike="noStrike" cap="none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endParaRPr>
            </a:p>
          </p:txBody>
        </p:sp>
        <p:sp>
          <p:nvSpPr>
            <p:cNvPr id="8" name="Google Shape;5187;p203">
              <a:extLst>
                <a:ext uri="{FF2B5EF4-FFF2-40B4-BE49-F238E27FC236}">
                  <a16:creationId xmlns:a16="http://schemas.microsoft.com/office/drawing/2014/main" id="{CF01D160-874F-5932-D086-988626640CE2}"/>
                </a:ext>
              </a:extLst>
            </p:cNvPr>
            <p:cNvSpPr txBox="1"/>
            <p:nvPr/>
          </p:nvSpPr>
          <p:spPr>
            <a:xfrm>
              <a:off x="5570900" y="3452925"/>
              <a:ext cx="2031000" cy="13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1" i="0" u="none" strike="noStrike" cap="none" dirty="0">
                  <a:solidFill>
                    <a:srgbClr val="FFFFFF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rPr>
                <a:t>Key Insights</a:t>
              </a:r>
              <a:endParaRPr sz="1200" b="1" i="0" u="none" strike="noStrike" cap="none" dirty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endParaRPr>
            </a:p>
          </p:txBody>
        </p:sp>
        <p:sp>
          <p:nvSpPr>
            <p:cNvPr id="9" name="Google Shape;5188;p203">
              <a:extLst>
                <a:ext uri="{FF2B5EF4-FFF2-40B4-BE49-F238E27FC236}">
                  <a16:creationId xmlns:a16="http://schemas.microsoft.com/office/drawing/2014/main" id="{7B092403-F5DC-1937-0184-A92F44DDF181}"/>
                </a:ext>
              </a:extLst>
            </p:cNvPr>
            <p:cNvSpPr txBox="1"/>
            <p:nvPr/>
          </p:nvSpPr>
          <p:spPr>
            <a:xfrm>
              <a:off x="5570900" y="3676875"/>
              <a:ext cx="3242100" cy="1244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101600" marR="0" lvl="0" indent="-635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Arial"/>
                <a:buNone/>
              </a:pPr>
              <a:endParaRPr sz="1000" b="0" i="0" u="none" strike="noStrike" cap="none" dirty="0">
                <a:solidFill>
                  <a:schemeClr val="dk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endParaRPr>
            </a:p>
            <a:p>
              <a:pPr marL="101600" marR="0" lvl="0" indent="-635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Arial"/>
                <a:buNone/>
              </a:pPr>
              <a:endParaRPr sz="1000" b="0" i="0" u="none" strike="noStrike" cap="none" dirty="0">
                <a:solidFill>
                  <a:schemeClr val="dk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endParaRPr>
            </a:p>
            <a:p>
              <a:pPr marL="101600" marR="0" lvl="0" indent="-635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Arial"/>
                <a:buNone/>
              </a:pPr>
              <a:endParaRPr sz="1000" b="0" i="0" u="none" strike="noStrike" cap="none" dirty="0">
                <a:solidFill>
                  <a:schemeClr val="dk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endParaRPr>
            </a:p>
          </p:txBody>
        </p:sp>
      </p:grpSp>
      <p:grpSp>
        <p:nvGrpSpPr>
          <p:cNvPr id="10" name="Google Shape;5197;p203">
            <a:extLst>
              <a:ext uri="{FF2B5EF4-FFF2-40B4-BE49-F238E27FC236}">
                <a16:creationId xmlns:a16="http://schemas.microsoft.com/office/drawing/2014/main" id="{D903755B-9715-C271-BDAA-15C5D47F28A9}"/>
              </a:ext>
            </a:extLst>
          </p:cNvPr>
          <p:cNvGrpSpPr/>
          <p:nvPr/>
        </p:nvGrpSpPr>
        <p:grpSpPr>
          <a:xfrm>
            <a:off x="463066" y="783771"/>
            <a:ext cx="6654242" cy="5377543"/>
            <a:chOff x="274324" y="1507775"/>
            <a:chExt cx="5074201" cy="3310200"/>
          </a:xfrm>
        </p:grpSpPr>
        <p:sp>
          <p:nvSpPr>
            <p:cNvPr id="11" name="Google Shape;5198;p203">
              <a:extLst>
                <a:ext uri="{FF2B5EF4-FFF2-40B4-BE49-F238E27FC236}">
                  <a16:creationId xmlns:a16="http://schemas.microsoft.com/office/drawing/2014/main" id="{133991DC-B935-D561-D806-9D591B1509C8}"/>
                </a:ext>
              </a:extLst>
            </p:cNvPr>
            <p:cNvSpPr/>
            <p:nvPr/>
          </p:nvSpPr>
          <p:spPr>
            <a:xfrm>
              <a:off x="274324" y="1507775"/>
              <a:ext cx="4179187" cy="274200"/>
            </a:xfrm>
            <a:prstGeom prst="round1Rect">
              <a:avLst>
                <a:gd name="adj" fmla="val 30370"/>
              </a:avLst>
            </a:pr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 b="0" i="0" u="none" strike="noStrike" cap="none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endParaRPr>
            </a:p>
          </p:txBody>
        </p:sp>
        <p:sp>
          <p:nvSpPr>
            <p:cNvPr id="12" name="Google Shape;5199;p203">
              <a:extLst>
                <a:ext uri="{FF2B5EF4-FFF2-40B4-BE49-F238E27FC236}">
                  <a16:creationId xmlns:a16="http://schemas.microsoft.com/office/drawing/2014/main" id="{FD6D6897-3A05-7A4E-6D10-7C46DCCD898D}"/>
                </a:ext>
              </a:extLst>
            </p:cNvPr>
            <p:cNvSpPr/>
            <p:nvPr/>
          </p:nvSpPr>
          <p:spPr>
            <a:xfrm>
              <a:off x="274325" y="1723475"/>
              <a:ext cx="5074200" cy="3094500"/>
            </a:xfrm>
            <a:prstGeom prst="round2DiagRect">
              <a:avLst>
                <a:gd name="adj1" fmla="val 1979"/>
                <a:gd name="adj2" fmla="val 0"/>
              </a:avLst>
            </a:prstGeom>
            <a:solidFill>
              <a:srgbClr val="FFFFFF"/>
            </a:solidFill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 b="0" i="0" u="none" strike="noStrike" cap="none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endParaRPr>
            </a:p>
          </p:txBody>
        </p:sp>
        <p:sp>
          <p:nvSpPr>
            <p:cNvPr id="13" name="Google Shape;5200;p203">
              <a:extLst>
                <a:ext uri="{FF2B5EF4-FFF2-40B4-BE49-F238E27FC236}">
                  <a16:creationId xmlns:a16="http://schemas.microsoft.com/office/drawing/2014/main" id="{07189314-6A20-E5EB-2AE6-C6BF00E249A8}"/>
                </a:ext>
              </a:extLst>
            </p:cNvPr>
            <p:cNvSpPr txBox="1"/>
            <p:nvPr/>
          </p:nvSpPr>
          <p:spPr>
            <a:xfrm>
              <a:off x="334873" y="1507775"/>
              <a:ext cx="2690881" cy="21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1" i="0" u="none" strike="noStrike" cap="none" dirty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rPr>
                <a:t>Drug Approval by Therapeutic Classes</a:t>
              </a:r>
              <a:endParaRPr sz="1200" b="1" i="0" u="none" strike="noStrike" cap="none" dirty="0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endParaRPr>
            </a:p>
          </p:txBody>
        </p:sp>
      </p:grpSp>
      <p:cxnSp>
        <p:nvCxnSpPr>
          <p:cNvPr id="14" name="Google Shape;5203;p203">
            <a:extLst>
              <a:ext uri="{FF2B5EF4-FFF2-40B4-BE49-F238E27FC236}">
                <a16:creationId xmlns:a16="http://schemas.microsoft.com/office/drawing/2014/main" id="{4AD9E587-E827-CE64-18DC-CF40BF380CF1}"/>
              </a:ext>
            </a:extLst>
          </p:cNvPr>
          <p:cNvCxnSpPr/>
          <p:nvPr/>
        </p:nvCxnSpPr>
        <p:spPr>
          <a:xfrm>
            <a:off x="7226268" y="999869"/>
            <a:ext cx="0" cy="4760771"/>
          </a:xfrm>
          <a:prstGeom prst="straightConnector1">
            <a:avLst/>
          </a:prstGeom>
          <a:noFill/>
          <a:ln w="9525" cap="flat" cmpd="sng">
            <a:solidFill>
              <a:srgbClr val="7D7D7D"/>
            </a:solidFill>
            <a:prstDash val="dot"/>
            <a:round/>
            <a:headEnd type="none" w="sm" len="sm"/>
            <a:tailEnd type="none" w="sm" len="sm"/>
          </a:ln>
        </p:spPr>
      </p:cxnSp>
      <p:sp>
        <p:nvSpPr>
          <p:cNvPr id="15" name="Google Shape;5202;p203">
            <a:extLst>
              <a:ext uri="{FF2B5EF4-FFF2-40B4-BE49-F238E27FC236}">
                <a16:creationId xmlns:a16="http://schemas.microsoft.com/office/drawing/2014/main" id="{D0913176-BC04-87C0-F713-CFDE02AEC620}"/>
              </a:ext>
            </a:extLst>
          </p:cNvPr>
          <p:cNvSpPr/>
          <p:nvPr/>
        </p:nvSpPr>
        <p:spPr>
          <a:xfrm>
            <a:off x="11410666" y="4647826"/>
            <a:ext cx="311774" cy="370706"/>
          </a:xfrm>
          <a:custGeom>
            <a:avLst/>
            <a:gdLst/>
            <a:ahLst/>
            <a:cxnLst/>
            <a:rect l="l" t="t" r="r" b="b"/>
            <a:pathLst>
              <a:path w="576" h="576" extrusionOk="0">
                <a:moveTo>
                  <a:pt x="0" y="0"/>
                </a:moveTo>
                <a:cubicBezTo>
                  <a:pt x="0" y="576"/>
                  <a:pt x="0" y="576"/>
                  <a:pt x="0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0"/>
                  <a:pt x="576" y="0"/>
                  <a:pt x="576" y="0"/>
                </a:cubicBezTo>
                <a:lnTo>
                  <a:pt x="0" y="0"/>
                </a:lnTo>
                <a:close/>
                <a:moveTo>
                  <a:pt x="551" y="551"/>
                </a:moveTo>
                <a:cubicBezTo>
                  <a:pt x="25" y="551"/>
                  <a:pt x="25" y="551"/>
                  <a:pt x="25" y="551"/>
                </a:cubicBezTo>
                <a:cubicBezTo>
                  <a:pt x="25" y="25"/>
                  <a:pt x="25" y="25"/>
                  <a:pt x="25" y="25"/>
                </a:cubicBezTo>
                <a:cubicBezTo>
                  <a:pt x="551" y="25"/>
                  <a:pt x="551" y="25"/>
                  <a:pt x="551" y="25"/>
                </a:cubicBezTo>
                <a:lnTo>
                  <a:pt x="551" y="551"/>
                </a:lnTo>
                <a:close/>
                <a:moveTo>
                  <a:pt x="130" y="215"/>
                </a:moveTo>
                <a:cubicBezTo>
                  <a:pt x="155" y="215"/>
                  <a:pt x="176" y="194"/>
                  <a:pt x="176" y="169"/>
                </a:cubicBezTo>
                <a:cubicBezTo>
                  <a:pt x="176" y="144"/>
                  <a:pt x="155" y="124"/>
                  <a:pt x="130" y="124"/>
                </a:cubicBezTo>
                <a:cubicBezTo>
                  <a:pt x="105" y="124"/>
                  <a:pt x="85" y="144"/>
                  <a:pt x="85" y="169"/>
                </a:cubicBezTo>
                <a:cubicBezTo>
                  <a:pt x="85" y="194"/>
                  <a:pt x="105" y="215"/>
                  <a:pt x="130" y="215"/>
                </a:cubicBezTo>
                <a:close/>
                <a:moveTo>
                  <a:pt x="130" y="148"/>
                </a:moveTo>
                <a:cubicBezTo>
                  <a:pt x="142" y="148"/>
                  <a:pt x="151" y="158"/>
                  <a:pt x="151" y="169"/>
                </a:cubicBezTo>
                <a:cubicBezTo>
                  <a:pt x="151" y="181"/>
                  <a:pt x="142" y="190"/>
                  <a:pt x="130" y="190"/>
                </a:cubicBezTo>
                <a:cubicBezTo>
                  <a:pt x="119" y="190"/>
                  <a:pt x="109" y="181"/>
                  <a:pt x="109" y="169"/>
                </a:cubicBezTo>
                <a:cubicBezTo>
                  <a:pt x="109" y="158"/>
                  <a:pt x="119" y="148"/>
                  <a:pt x="130" y="148"/>
                </a:cubicBezTo>
                <a:close/>
                <a:moveTo>
                  <a:pt x="494" y="182"/>
                </a:moveTo>
                <a:cubicBezTo>
                  <a:pt x="217" y="182"/>
                  <a:pt x="217" y="182"/>
                  <a:pt x="217" y="182"/>
                </a:cubicBezTo>
                <a:cubicBezTo>
                  <a:pt x="217" y="157"/>
                  <a:pt x="217" y="157"/>
                  <a:pt x="217" y="157"/>
                </a:cubicBezTo>
                <a:cubicBezTo>
                  <a:pt x="494" y="157"/>
                  <a:pt x="494" y="157"/>
                  <a:pt x="494" y="157"/>
                </a:cubicBezTo>
                <a:lnTo>
                  <a:pt x="494" y="182"/>
                </a:lnTo>
                <a:close/>
                <a:moveTo>
                  <a:pt x="130" y="358"/>
                </a:moveTo>
                <a:cubicBezTo>
                  <a:pt x="155" y="358"/>
                  <a:pt x="176" y="337"/>
                  <a:pt x="176" y="312"/>
                </a:cubicBezTo>
                <a:cubicBezTo>
                  <a:pt x="176" y="287"/>
                  <a:pt x="155" y="267"/>
                  <a:pt x="130" y="267"/>
                </a:cubicBezTo>
                <a:cubicBezTo>
                  <a:pt x="105" y="267"/>
                  <a:pt x="85" y="287"/>
                  <a:pt x="85" y="312"/>
                </a:cubicBezTo>
                <a:cubicBezTo>
                  <a:pt x="85" y="337"/>
                  <a:pt x="105" y="358"/>
                  <a:pt x="130" y="358"/>
                </a:cubicBezTo>
                <a:close/>
                <a:moveTo>
                  <a:pt x="130" y="291"/>
                </a:moveTo>
                <a:cubicBezTo>
                  <a:pt x="142" y="291"/>
                  <a:pt x="151" y="301"/>
                  <a:pt x="151" y="312"/>
                </a:cubicBezTo>
                <a:cubicBezTo>
                  <a:pt x="151" y="324"/>
                  <a:pt x="142" y="333"/>
                  <a:pt x="130" y="333"/>
                </a:cubicBezTo>
                <a:cubicBezTo>
                  <a:pt x="119" y="333"/>
                  <a:pt x="109" y="324"/>
                  <a:pt x="109" y="312"/>
                </a:cubicBezTo>
                <a:cubicBezTo>
                  <a:pt x="109" y="301"/>
                  <a:pt x="119" y="291"/>
                  <a:pt x="130" y="291"/>
                </a:cubicBezTo>
                <a:close/>
                <a:moveTo>
                  <a:pt x="494" y="325"/>
                </a:moveTo>
                <a:cubicBezTo>
                  <a:pt x="217" y="325"/>
                  <a:pt x="217" y="325"/>
                  <a:pt x="217" y="325"/>
                </a:cubicBezTo>
                <a:cubicBezTo>
                  <a:pt x="217" y="300"/>
                  <a:pt x="217" y="300"/>
                  <a:pt x="217" y="300"/>
                </a:cubicBezTo>
                <a:cubicBezTo>
                  <a:pt x="494" y="300"/>
                  <a:pt x="494" y="300"/>
                  <a:pt x="494" y="300"/>
                </a:cubicBezTo>
                <a:lnTo>
                  <a:pt x="494" y="325"/>
                </a:lnTo>
                <a:close/>
                <a:moveTo>
                  <a:pt x="130" y="501"/>
                </a:moveTo>
                <a:cubicBezTo>
                  <a:pt x="155" y="501"/>
                  <a:pt x="176" y="480"/>
                  <a:pt x="176" y="455"/>
                </a:cubicBezTo>
                <a:cubicBezTo>
                  <a:pt x="176" y="430"/>
                  <a:pt x="155" y="410"/>
                  <a:pt x="130" y="410"/>
                </a:cubicBezTo>
                <a:cubicBezTo>
                  <a:pt x="105" y="410"/>
                  <a:pt x="85" y="430"/>
                  <a:pt x="85" y="455"/>
                </a:cubicBezTo>
                <a:cubicBezTo>
                  <a:pt x="85" y="480"/>
                  <a:pt x="105" y="501"/>
                  <a:pt x="130" y="501"/>
                </a:cubicBezTo>
                <a:close/>
                <a:moveTo>
                  <a:pt x="130" y="434"/>
                </a:moveTo>
                <a:cubicBezTo>
                  <a:pt x="142" y="434"/>
                  <a:pt x="151" y="444"/>
                  <a:pt x="151" y="455"/>
                </a:cubicBezTo>
                <a:cubicBezTo>
                  <a:pt x="151" y="467"/>
                  <a:pt x="142" y="476"/>
                  <a:pt x="130" y="476"/>
                </a:cubicBezTo>
                <a:cubicBezTo>
                  <a:pt x="119" y="476"/>
                  <a:pt x="109" y="467"/>
                  <a:pt x="109" y="455"/>
                </a:cubicBezTo>
                <a:cubicBezTo>
                  <a:pt x="109" y="444"/>
                  <a:pt x="119" y="434"/>
                  <a:pt x="130" y="434"/>
                </a:cubicBezTo>
                <a:close/>
                <a:moveTo>
                  <a:pt x="494" y="468"/>
                </a:moveTo>
                <a:cubicBezTo>
                  <a:pt x="217" y="468"/>
                  <a:pt x="217" y="468"/>
                  <a:pt x="217" y="468"/>
                </a:cubicBezTo>
                <a:cubicBezTo>
                  <a:pt x="217" y="443"/>
                  <a:pt x="217" y="443"/>
                  <a:pt x="217" y="443"/>
                </a:cubicBezTo>
                <a:cubicBezTo>
                  <a:pt x="494" y="443"/>
                  <a:pt x="494" y="443"/>
                  <a:pt x="494" y="443"/>
                </a:cubicBezTo>
                <a:lnTo>
                  <a:pt x="494" y="46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 i="0" u="none" strike="noStrike" cap="none">
              <a:solidFill>
                <a:srgbClr val="D04A02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sp>
        <p:nvSpPr>
          <p:cNvPr id="16" name="Google Shape;1677;p163">
            <a:extLst>
              <a:ext uri="{FF2B5EF4-FFF2-40B4-BE49-F238E27FC236}">
                <a16:creationId xmlns:a16="http://schemas.microsoft.com/office/drawing/2014/main" id="{2827A63C-EF9F-4EB4-272D-2C89DE7AB961}"/>
              </a:ext>
            </a:extLst>
          </p:cNvPr>
          <p:cNvSpPr/>
          <p:nvPr/>
        </p:nvSpPr>
        <p:spPr>
          <a:xfrm>
            <a:off x="6628845" y="5667347"/>
            <a:ext cx="407550" cy="438415"/>
          </a:xfrm>
          <a:custGeom>
            <a:avLst/>
            <a:gdLst/>
            <a:ahLst/>
            <a:cxnLst/>
            <a:rect l="l" t="t" r="r" b="b"/>
            <a:pathLst>
              <a:path w="347" h="346" extrusionOk="0">
                <a:moveTo>
                  <a:pt x="0" y="0"/>
                </a:moveTo>
                <a:cubicBezTo>
                  <a:pt x="0" y="346"/>
                  <a:pt x="0" y="346"/>
                  <a:pt x="0" y="346"/>
                </a:cubicBezTo>
                <a:cubicBezTo>
                  <a:pt x="347" y="346"/>
                  <a:pt x="347" y="346"/>
                  <a:pt x="347" y="346"/>
                </a:cubicBezTo>
                <a:cubicBezTo>
                  <a:pt x="347" y="0"/>
                  <a:pt x="347" y="0"/>
                  <a:pt x="347" y="0"/>
                </a:cubicBezTo>
                <a:lnTo>
                  <a:pt x="0" y="0"/>
                </a:lnTo>
                <a:close/>
                <a:moveTo>
                  <a:pt x="332" y="332"/>
                </a:moveTo>
                <a:cubicBezTo>
                  <a:pt x="15" y="332"/>
                  <a:pt x="15" y="332"/>
                  <a:pt x="15" y="332"/>
                </a:cubicBezTo>
                <a:cubicBezTo>
                  <a:pt x="15" y="15"/>
                  <a:pt x="15" y="15"/>
                  <a:pt x="15" y="15"/>
                </a:cubicBezTo>
                <a:cubicBezTo>
                  <a:pt x="332" y="15"/>
                  <a:pt x="332" y="15"/>
                  <a:pt x="332" y="15"/>
                </a:cubicBezTo>
                <a:lnTo>
                  <a:pt x="332" y="332"/>
                </a:lnTo>
                <a:close/>
                <a:moveTo>
                  <a:pt x="48" y="309"/>
                </a:moveTo>
                <a:cubicBezTo>
                  <a:pt x="133" y="224"/>
                  <a:pt x="133" y="224"/>
                  <a:pt x="133" y="224"/>
                </a:cubicBezTo>
                <a:cubicBezTo>
                  <a:pt x="153" y="241"/>
                  <a:pt x="178" y="250"/>
                  <a:pt x="204" y="250"/>
                </a:cubicBezTo>
                <a:cubicBezTo>
                  <a:pt x="233" y="250"/>
                  <a:pt x="260" y="239"/>
                  <a:pt x="280" y="219"/>
                </a:cubicBezTo>
                <a:cubicBezTo>
                  <a:pt x="322" y="177"/>
                  <a:pt x="322" y="109"/>
                  <a:pt x="280" y="67"/>
                </a:cubicBezTo>
                <a:cubicBezTo>
                  <a:pt x="260" y="46"/>
                  <a:pt x="233" y="35"/>
                  <a:pt x="204" y="35"/>
                </a:cubicBezTo>
                <a:cubicBezTo>
                  <a:pt x="175" y="35"/>
                  <a:pt x="148" y="46"/>
                  <a:pt x="128" y="67"/>
                </a:cubicBezTo>
                <a:cubicBezTo>
                  <a:pt x="88" y="107"/>
                  <a:pt x="86" y="171"/>
                  <a:pt x="123" y="214"/>
                </a:cubicBezTo>
                <a:cubicBezTo>
                  <a:pt x="37" y="299"/>
                  <a:pt x="37" y="299"/>
                  <a:pt x="37" y="299"/>
                </a:cubicBezTo>
                <a:lnTo>
                  <a:pt x="48" y="309"/>
                </a:lnTo>
                <a:close/>
                <a:moveTo>
                  <a:pt x="270" y="208"/>
                </a:moveTo>
                <a:cubicBezTo>
                  <a:pt x="252" y="226"/>
                  <a:pt x="229" y="236"/>
                  <a:pt x="204" y="236"/>
                </a:cubicBezTo>
                <a:cubicBezTo>
                  <a:pt x="179" y="236"/>
                  <a:pt x="156" y="226"/>
                  <a:pt x="138" y="208"/>
                </a:cubicBezTo>
                <a:cubicBezTo>
                  <a:pt x="134" y="204"/>
                  <a:pt x="129" y="199"/>
                  <a:pt x="126" y="193"/>
                </a:cubicBezTo>
                <a:cubicBezTo>
                  <a:pt x="139" y="193"/>
                  <a:pt x="139" y="193"/>
                  <a:pt x="139" y="193"/>
                </a:cubicBezTo>
                <a:cubicBezTo>
                  <a:pt x="178" y="193"/>
                  <a:pt x="178" y="193"/>
                  <a:pt x="178" y="193"/>
                </a:cubicBezTo>
                <a:cubicBezTo>
                  <a:pt x="193" y="193"/>
                  <a:pt x="193" y="193"/>
                  <a:pt x="193" y="193"/>
                </a:cubicBezTo>
                <a:cubicBezTo>
                  <a:pt x="217" y="193"/>
                  <a:pt x="217" y="193"/>
                  <a:pt x="217" y="193"/>
                </a:cubicBezTo>
                <a:cubicBezTo>
                  <a:pt x="231" y="193"/>
                  <a:pt x="231" y="193"/>
                  <a:pt x="231" y="193"/>
                </a:cubicBezTo>
                <a:cubicBezTo>
                  <a:pt x="270" y="193"/>
                  <a:pt x="270" y="193"/>
                  <a:pt x="270" y="193"/>
                </a:cubicBezTo>
                <a:cubicBezTo>
                  <a:pt x="282" y="193"/>
                  <a:pt x="282" y="193"/>
                  <a:pt x="282" y="193"/>
                </a:cubicBezTo>
                <a:cubicBezTo>
                  <a:pt x="278" y="199"/>
                  <a:pt x="274" y="204"/>
                  <a:pt x="270" y="208"/>
                </a:cubicBezTo>
                <a:close/>
                <a:moveTo>
                  <a:pt x="193" y="112"/>
                </a:moveTo>
                <a:cubicBezTo>
                  <a:pt x="193" y="97"/>
                  <a:pt x="193" y="97"/>
                  <a:pt x="193" y="97"/>
                </a:cubicBezTo>
                <a:cubicBezTo>
                  <a:pt x="217" y="97"/>
                  <a:pt x="217" y="97"/>
                  <a:pt x="217" y="97"/>
                </a:cubicBezTo>
                <a:cubicBezTo>
                  <a:pt x="217" y="132"/>
                  <a:pt x="217" y="132"/>
                  <a:pt x="217" y="132"/>
                </a:cubicBezTo>
                <a:cubicBezTo>
                  <a:pt x="217" y="179"/>
                  <a:pt x="217" y="179"/>
                  <a:pt x="217" y="179"/>
                </a:cubicBezTo>
                <a:cubicBezTo>
                  <a:pt x="193" y="179"/>
                  <a:pt x="193" y="179"/>
                  <a:pt x="193" y="179"/>
                </a:cubicBezTo>
                <a:lnTo>
                  <a:pt x="193" y="112"/>
                </a:lnTo>
                <a:close/>
                <a:moveTo>
                  <a:pt x="255" y="179"/>
                </a:moveTo>
                <a:cubicBezTo>
                  <a:pt x="231" y="179"/>
                  <a:pt x="231" y="179"/>
                  <a:pt x="231" y="179"/>
                </a:cubicBezTo>
                <a:cubicBezTo>
                  <a:pt x="231" y="147"/>
                  <a:pt x="231" y="147"/>
                  <a:pt x="231" y="147"/>
                </a:cubicBezTo>
                <a:cubicBezTo>
                  <a:pt x="255" y="147"/>
                  <a:pt x="255" y="147"/>
                  <a:pt x="255" y="147"/>
                </a:cubicBezTo>
                <a:lnTo>
                  <a:pt x="255" y="179"/>
                </a:lnTo>
                <a:close/>
                <a:moveTo>
                  <a:pt x="178" y="179"/>
                </a:moveTo>
                <a:cubicBezTo>
                  <a:pt x="154" y="179"/>
                  <a:pt x="154" y="179"/>
                  <a:pt x="154" y="179"/>
                </a:cubicBezTo>
                <a:cubicBezTo>
                  <a:pt x="154" y="127"/>
                  <a:pt x="154" y="127"/>
                  <a:pt x="154" y="127"/>
                </a:cubicBezTo>
                <a:cubicBezTo>
                  <a:pt x="178" y="127"/>
                  <a:pt x="178" y="127"/>
                  <a:pt x="178" y="127"/>
                </a:cubicBezTo>
                <a:lnTo>
                  <a:pt x="178" y="179"/>
                </a:lnTo>
                <a:close/>
                <a:moveTo>
                  <a:pt x="138" y="77"/>
                </a:moveTo>
                <a:cubicBezTo>
                  <a:pt x="156" y="59"/>
                  <a:pt x="179" y="50"/>
                  <a:pt x="204" y="50"/>
                </a:cubicBezTo>
                <a:cubicBezTo>
                  <a:pt x="229" y="50"/>
                  <a:pt x="252" y="59"/>
                  <a:pt x="270" y="77"/>
                </a:cubicBezTo>
                <a:cubicBezTo>
                  <a:pt x="297" y="104"/>
                  <a:pt x="304" y="145"/>
                  <a:pt x="290" y="179"/>
                </a:cubicBezTo>
                <a:cubicBezTo>
                  <a:pt x="270" y="179"/>
                  <a:pt x="270" y="179"/>
                  <a:pt x="270" y="179"/>
                </a:cubicBezTo>
                <a:cubicBezTo>
                  <a:pt x="270" y="132"/>
                  <a:pt x="270" y="132"/>
                  <a:pt x="270" y="132"/>
                </a:cubicBezTo>
                <a:cubicBezTo>
                  <a:pt x="231" y="132"/>
                  <a:pt x="231" y="132"/>
                  <a:pt x="231" y="132"/>
                </a:cubicBezTo>
                <a:cubicBezTo>
                  <a:pt x="231" y="83"/>
                  <a:pt x="231" y="83"/>
                  <a:pt x="231" y="83"/>
                </a:cubicBezTo>
                <a:cubicBezTo>
                  <a:pt x="178" y="83"/>
                  <a:pt x="178" y="83"/>
                  <a:pt x="178" y="83"/>
                </a:cubicBezTo>
                <a:cubicBezTo>
                  <a:pt x="178" y="112"/>
                  <a:pt x="178" y="112"/>
                  <a:pt x="178" y="112"/>
                </a:cubicBezTo>
                <a:cubicBezTo>
                  <a:pt x="139" y="112"/>
                  <a:pt x="139" y="112"/>
                  <a:pt x="139" y="112"/>
                </a:cubicBezTo>
                <a:cubicBezTo>
                  <a:pt x="139" y="179"/>
                  <a:pt x="139" y="179"/>
                  <a:pt x="139" y="179"/>
                </a:cubicBezTo>
                <a:cubicBezTo>
                  <a:pt x="118" y="179"/>
                  <a:pt x="118" y="179"/>
                  <a:pt x="118" y="179"/>
                </a:cubicBezTo>
                <a:cubicBezTo>
                  <a:pt x="104" y="145"/>
                  <a:pt x="111" y="104"/>
                  <a:pt x="138" y="77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 b="1">
              <a:solidFill>
                <a:srgbClr val="D04A0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631C7C1B-7616-C4A2-C4BD-D5D79811DD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877" y="1309981"/>
            <a:ext cx="6244619" cy="4288838"/>
          </a:xfrm>
          <a:prstGeom prst="rect">
            <a:avLst/>
          </a:prstGeom>
        </p:spPr>
      </p:pic>
      <p:sp>
        <p:nvSpPr>
          <p:cNvPr id="21" name="Google Shape;1607;p161">
            <a:extLst>
              <a:ext uri="{FF2B5EF4-FFF2-40B4-BE49-F238E27FC236}">
                <a16:creationId xmlns:a16="http://schemas.microsoft.com/office/drawing/2014/main" id="{6A358CEA-201B-A4E4-9745-738E9A346F15}"/>
              </a:ext>
            </a:extLst>
          </p:cNvPr>
          <p:cNvSpPr/>
          <p:nvPr/>
        </p:nvSpPr>
        <p:spPr>
          <a:xfrm rot="-8021660">
            <a:off x="7501614" y="2396677"/>
            <a:ext cx="148955" cy="148955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Google Shape;1608;p161">
            <a:extLst>
              <a:ext uri="{FF2B5EF4-FFF2-40B4-BE49-F238E27FC236}">
                <a16:creationId xmlns:a16="http://schemas.microsoft.com/office/drawing/2014/main" id="{B00DDA55-437A-2939-5098-BBE57B551B56}"/>
              </a:ext>
            </a:extLst>
          </p:cNvPr>
          <p:cNvSpPr/>
          <p:nvPr/>
        </p:nvSpPr>
        <p:spPr>
          <a:xfrm rot="-8021660">
            <a:off x="7501614" y="3052289"/>
            <a:ext cx="148955" cy="148955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Google Shape;1689;p163">
            <a:extLst>
              <a:ext uri="{FF2B5EF4-FFF2-40B4-BE49-F238E27FC236}">
                <a16:creationId xmlns:a16="http://schemas.microsoft.com/office/drawing/2014/main" id="{AA6FF32A-3430-75A6-AD83-E9A61BC3C925}"/>
              </a:ext>
            </a:extLst>
          </p:cNvPr>
          <p:cNvSpPr/>
          <p:nvPr/>
        </p:nvSpPr>
        <p:spPr>
          <a:xfrm>
            <a:off x="7845722" y="2972358"/>
            <a:ext cx="3876718" cy="4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 takes the majority of portion of approval with more than 65% of approvals</a:t>
            </a:r>
            <a:endParaRPr sz="1000" b="1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Google Shape;1689;p163">
            <a:extLst>
              <a:ext uri="{FF2B5EF4-FFF2-40B4-BE49-F238E27FC236}">
                <a16:creationId xmlns:a16="http://schemas.microsoft.com/office/drawing/2014/main" id="{C1428300-595F-A893-1B8F-DC8AAA2F047D}"/>
              </a:ext>
            </a:extLst>
          </p:cNvPr>
          <p:cNvSpPr/>
          <p:nvPr/>
        </p:nvSpPr>
        <p:spPr>
          <a:xfrm>
            <a:off x="7852215" y="2307644"/>
            <a:ext cx="3876718" cy="4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10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highest approval rates are for AB and AB1 Type of TE Codes </a:t>
            </a:r>
            <a:endParaRPr sz="1000" b="1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392508858"/>
      </p:ext>
    </p:extLst>
  </p:cSld>
  <p:clrMapOvr>
    <a:masterClrMapping/>
  </p:clrMapOvr>
</p:sld>
</file>

<file path=ppt/theme/theme1.xml><?xml version="1.0" encoding="utf-8"?>
<a:theme xmlns:a="http://schemas.openxmlformats.org/drawingml/2006/main" name="TribuneVTI">
  <a:themeElements>
    <a:clrScheme name="amasis">
      <a:dk1>
        <a:sysClr val="windowText" lastClr="000000"/>
      </a:dk1>
      <a:lt1>
        <a:sysClr val="window" lastClr="FFFFFF"/>
      </a:lt1>
      <a:dk2>
        <a:srgbClr val="470401"/>
      </a:dk2>
      <a:lt2>
        <a:srgbClr val="EBE2E2"/>
      </a:lt2>
      <a:accent1>
        <a:srgbClr val="BD1209"/>
      </a:accent1>
      <a:accent2>
        <a:srgbClr val="F40600"/>
      </a:accent2>
      <a:accent3>
        <a:srgbClr val="F26216"/>
      </a:accent3>
      <a:accent4>
        <a:srgbClr val="F0800D"/>
      </a:accent4>
      <a:accent5>
        <a:srgbClr val="3EA8B6"/>
      </a:accent5>
      <a:accent6>
        <a:srgbClr val="005B6B"/>
      </a:accent6>
      <a:hlink>
        <a:srgbClr val="F40600"/>
      </a:hlink>
      <a:folHlink>
        <a:srgbClr val="1C7E8E"/>
      </a:folHlink>
    </a:clrScheme>
    <a:fontScheme name="Amasis-Univers">
      <a:majorFont>
        <a:latin typeface="Amasis MT Pro Medium"/>
        <a:ea typeface=""/>
        <a:cs typeface=""/>
      </a:majorFont>
      <a:minorFont>
        <a:latin typeface="Univer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ribuneVTI" id="{4D84C650-59FC-4F6B-ADA6-B11C508FF6CE}" vid="{0E07EAE6-ACBC-4250-8522-FC108A45043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_rels/item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.xml"/></Relationships>
</file>

<file path=customXml/item1.xml><?xml version="1.0" encoding="utf-8"?>
<DcR_SlideID>b1cb9815-514c-4812-a1e6-edc5adf2482c</DcR_SlideID>
</file>

<file path=customXml/item2.xml><?xml version="1.0" encoding="utf-8"?>
<DcR_SlideID>01ff087f-7453-468a-8252-7121955e8c81</DcR_SlideID>
</file>

<file path=customXml/item3.xml><?xml version="1.0" encoding="utf-8"?>
<DcR_SlideID>7a9b3bd1-b162-4e62-9bf6-563c3cdb1eb6</DcR_SlideID>
</file>

<file path=customXml/item4.xml><?xml version="1.0" encoding="utf-8"?>
<DcR_SlideID>f936ac88-01e9-4d91-af25-327d773c96e9</DcR_SlideID>
</file>

<file path=customXml/item5.xml><?xml version="1.0" encoding="utf-8"?>
<DcR_SlideID>880a9873-87fe-4d04-b94e-99c2a01c66e2</DcR_SlideID>
</file>

<file path=customXml/item6.xml><?xml version="1.0" encoding="utf-8"?>
<DcR_SlideID>8d80d59f-2288-4520-beb8-c9fe1960c3fc</DcR_SlideID>
</file>

<file path=customXml/item7.xml><?xml version="1.0" encoding="utf-8"?>
<DcR_SlideID>4636b605-e328-4b34-b566-f81bd644b363</DcR_SlideID>
</file>

<file path=customXml/item8.xml><?xml version="1.0" encoding="utf-8"?>
<DcR_SlideID>8259dbdd-53a5-4f3b-bbdd-4e0a71aae321</DcR_SlideID>
</file>

<file path=customXml/item9.xml><?xml version="1.0" encoding="utf-8"?>
<DcR_SlideID>35f4ba52-2a0c-40f8-ad12-90cd8b5b5398</DcR_SlideID>
</file>

<file path=customXml/itemProps1.xml><?xml version="1.0" encoding="utf-8"?>
<ds:datastoreItem xmlns:ds="http://schemas.openxmlformats.org/officeDocument/2006/customXml" ds:itemID="{B07E9CDC-B0B5-4327-8CC4-3B1CC495EB2C}">
  <ds:schemaRefs/>
</ds:datastoreItem>
</file>

<file path=customXml/itemProps2.xml><?xml version="1.0" encoding="utf-8"?>
<ds:datastoreItem xmlns:ds="http://schemas.openxmlformats.org/officeDocument/2006/customXml" ds:itemID="{EBDC1915-0709-414D-9D25-6DB96C493DD5}">
  <ds:schemaRefs/>
</ds:datastoreItem>
</file>

<file path=customXml/itemProps3.xml><?xml version="1.0" encoding="utf-8"?>
<ds:datastoreItem xmlns:ds="http://schemas.openxmlformats.org/officeDocument/2006/customXml" ds:itemID="{5C6838D1-F5CB-4763-AA5F-C823BBFD9D04}">
  <ds:schemaRefs/>
</ds:datastoreItem>
</file>

<file path=customXml/itemProps4.xml><?xml version="1.0" encoding="utf-8"?>
<ds:datastoreItem xmlns:ds="http://schemas.openxmlformats.org/officeDocument/2006/customXml" ds:itemID="{7085763B-05BA-416D-86A5-E8A4534E081C}">
  <ds:schemaRefs/>
</ds:datastoreItem>
</file>

<file path=customXml/itemProps5.xml><?xml version="1.0" encoding="utf-8"?>
<ds:datastoreItem xmlns:ds="http://schemas.openxmlformats.org/officeDocument/2006/customXml" ds:itemID="{5543E5D7-76AD-4101-8BC7-EBCE65828D17}">
  <ds:schemaRefs/>
</ds:datastoreItem>
</file>

<file path=customXml/itemProps6.xml><?xml version="1.0" encoding="utf-8"?>
<ds:datastoreItem xmlns:ds="http://schemas.openxmlformats.org/officeDocument/2006/customXml" ds:itemID="{98730DC3-0D21-4AE9-A9AB-877ADB31E518}">
  <ds:schemaRefs/>
</ds:datastoreItem>
</file>

<file path=customXml/itemProps7.xml><?xml version="1.0" encoding="utf-8"?>
<ds:datastoreItem xmlns:ds="http://schemas.openxmlformats.org/officeDocument/2006/customXml" ds:itemID="{5B0F50A7-5DDE-4E3B-881B-D10B4BE1CAE2}">
  <ds:schemaRefs/>
</ds:datastoreItem>
</file>

<file path=customXml/itemProps8.xml><?xml version="1.0" encoding="utf-8"?>
<ds:datastoreItem xmlns:ds="http://schemas.openxmlformats.org/officeDocument/2006/customXml" ds:itemID="{E4DB2544-23FF-4325-9E8A-FBA1302B9C57}">
  <ds:schemaRefs/>
</ds:datastoreItem>
</file>

<file path=customXml/itemProps9.xml><?xml version="1.0" encoding="utf-8"?>
<ds:datastoreItem xmlns:ds="http://schemas.openxmlformats.org/officeDocument/2006/customXml" ds:itemID="{36AACEF0-BCAE-4498-B756-CBF6CBF62C22}">
  <ds:schemaRefs/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315</TotalTime>
  <Words>732</Words>
  <Application>Microsoft Office PowerPoint</Application>
  <PresentationFormat>Widescreen</PresentationFormat>
  <Paragraphs>81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Amasis MT Pro Medium</vt:lpstr>
      <vt:lpstr>-apple-system</vt:lpstr>
      <vt:lpstr>Arial</vt:lpstr>
      <vt:lpstr>Univers Light</vt:lpstr>
      <vt:lpstr>TribuneVTI</vt:lpstr>
      <vt:lpstr>Data Analysis &amp; Visualization for FDA</vt:lpstr>
      <vt:lpstr>Introduction &amp; Objectives</vt:lpstr>
      <vt:lpstr>Annual Drug Approval Trends </vt:lpstr>
      <vt:lpstr>Top and Bottom Approval Years</vt:lpstr>
      <vt:lpstr>Sponsor-Based Approval Trends </vt:lpstr>
      <vt:lpstr>Marketing Status Segmentation </vt:lpstr>
      <vt:lpstr>Marketing Status Segmentation </vt:lpstr>
      <vt:lpstr>Dosage Form Analysis </vt:lpstr>
      <vt:lpstr>Therapeutic Classes Analysis</vt:lpstr>
      <vt:lpstr>Therapeutic Classes Analysis</vt:lpstr>
      <vt:lpstr>Summary and Insights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Analysis &amp; Visualization for FDA</dc:title>
  <dc:creator>Madhumita Chakraborty</dc:creator>
  <cp:lastModifiedBy>Manthan Soni (IN)</cp:lastModifiedBy>
  <cp:revision>2</cp:revision>
  <dcterms:created xsi:type="dcterms:W3CDTF">2024-08-09T16:15:22Z</dcterms:created>
  <dcterms:modified xsi:type="dcterms:W3CDTF">2024-08-18T14:51:36Z</dcterms:modified>
</cp:coreProperties>
</file>